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F1DD-CC9E-3B41-8436-A62F61E8F383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69757-4EA4-0C4B-BC5D-98689D4679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83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324BB-FBA5-5ECE-AEC3-17272730D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AD2615-BCDF-6A97-2A84-379124D68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FF93D4-A629-855D-9FD5-2B7746F4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688852-0728-6E68-AB7E-CD386F28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B63716-CCE2-F26E-4BE5-00C3A0A7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54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D2ED8C-8B39-302F-B793-4BF138AC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C21938-10A9-B00F-DE17-BD82A471A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16EF58-9D54-88F3-0B6A-7778B099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D812C-C108-09BB-8C06-B0F41127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A5DFB2-5596-AD2C-F465-DED75169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20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55235C-0F03-8CF5-E6B1-F3388B49C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90DB67-A514-EBA1-6632-827657EA1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9808A1-EE23-5BB6-BE5A-F48ECC08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D43425-2B9C-D909-751E-CA0FF011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3B048-FAD6-64E2-6B1A-BAD80D82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63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1F5C2-E4F2-3202-52BA-5AD88511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EF3765-8CBB-02BC-F81B-BB263BC9A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5A90A1-019A-C84C-AE12-59F2A7B7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1EB279-DD4D-0E64-DC3C-D6830B12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AFF75B-F43D-9386-1475-B9D45C94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3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0BE43-01DD-2ED9-E452-9C1CA695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9FACD4-F8FA-C63C-AC42-9462F757A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546C17-FEA7-F385-F84F-369C0BCF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556DA8-883A-EE7C-54D5-181D33D0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6F3D1-FDCE-9D0A-BE10-48659365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66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C8B3B-6A38-0ABD-BD1A-9C34E6FA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98939A-6B24-B6B1-82CB-5E8FF17A5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EB13B1F-15CB-67F2-C6AD-1BE723112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C3FA97-79B7-F979-0407-03042A2E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88F82D-5FBB-72A4-B9EF-2BCCE95B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5778CC-FF40-D826-DC99-93A0F658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9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36914-9B08-6F6E-A6D5-BB700C49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DD01DE-69B3-FAF5-A226-5E3C5CD3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9BE46B-7EAA-4D06-98A0-EA12D9CE8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09DB6E-8FF0-4AD9-91E8-B05C3C759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D9E0A03-D108-83C9-7106-C15FB5073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266025-2E22-D247-78C1-BB246BEC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C372DB-62B1-0C07-377C-DA479D7A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FA9AF0-1778-3775-0214-9D4E67E9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5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2636C-BB3A-00F2-E763-FAC7F4EC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2907527-905A-11A8-1D87-4D328B6D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F8407D-0972-364D-98E5-DC9462B6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31F4EA-AFAB-187F-D6FD-41D57E28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70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AB3616-2075-68C8-91BC-391C3E8D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6E9F64-13F6-C73F-1F0D-0FFA2243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DB8196-09C4-4F43-5CF3-4368BFCE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12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6D5F2A-978D-2DE5-7F16-3A80555F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8E445B-BD5B-4E88-08E9-19C82A21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8CF05A-0592-721D-1A52-46973A88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0C8979-4A53-070A-B605-62AD1D1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249434-3909-704E-396F-8E67FB5A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055F78-CDC7-A734-0D89-8850E684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3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E65F0-F675-76AC-5B5E-10792400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454C394-1627-9443-0263-690F24DF4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E45B37-5980-B0A6-8A21-3E67387E3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9F406D-DD44-4680-3A3D-449BFCB7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D27D5E-87CB-2287-7449-5DC8726B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8DBFF0-5BE3-D4A7-C0CA-EDB92A7B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67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1616CBB-AED1-2B4D-FDC7-4C349494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F77F15-4604-9A12-6E0D-FE3D4A7AC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92960B-4CD8-F07C-4D01-7F1081D27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1986-5F1B-BD41-936E-B97660462E81}" type="datetimeFigureOut">
              <a:rPr lang="it-IT" smtClean="0"/>
              <a:t>07/11/22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6606A9-3497-F07A-73F5-9603F3E6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E50ECA-304E-7F25-43F7-27072FB63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C7EA-FCD5-3247-9CB2-2189BDD8E7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7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NUOXtyY_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qjaHp2rS3E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3RlxUbG8-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MACb9hiHixY" TargetMode="External"/><Relationship Id="rId4" Type="http://schemas.openxmlformats.org/officeDocument/2006/relationships/hyperlink" Target="https://www.youtube.com/watch?v=M1EEpkZTlx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J5p23pZ3s" TargetMode="External"/><Relationship Id="rId2" Type="http://schemas.openxmlformats.org/officeDocument/2006/relationships/hyperlink" Target="https://www.youtube.com/watch?v=Pm1XY5VDzl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yOZB6mNqh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6cpfk-WO9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X_bZpmtT-G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Ff5xAK7b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youtube.com/watch?v=0UK6SYaqOy0" TargetMode="External"/><Relationship Id="rId4" Type="http://schemas.openxmlformats.org/officeDocument/2006/relationships/hyperlink" Target="https://www.youtube.com/watch?v=r-T_4IAl_Y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6264165" y="1642192"/>
            <a:ext cx="5665076" cy="357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lt1"/>
                </a:solidFill>
              </a:rPr>
              <a:t>Capitolo 1</a:t>
            </a:r>
            <a:endParaRPr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it-IT" dirty="0">
                <a:solidFill>
                  <a:schemeClr val="lt1"/>
                </a:solidFill>
              </a:rPr>
              <a:t>Perché comunichiamo?</a:t>
            </a:r>
            <a:br>
              <a:rPr lang="it-IT" dirty="0">
                <a:solidFill>
                  <a:schemeClr val="lt1"/>
                </a:solidFill>
              </a:rPr>
            </a:br>
            <a:r>
              <a:rPr lang="it-IT" dirty="0">
                <a:solidFill>
                  <a:schemeClr val="lt1"/>
                </a:solidFill>
              </a:rPr>
              <a:t>I soggetti della comunicazione e i loro scopi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260E85-B5BC-FD91-A97D-1FC38530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587829"/>
            <a:ext cx="3447143" cy="5170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yrano de Bergerac 1990, directed by Jean-Paul Rappeneau | Film review">
            <a:extLst>
              <a:ext uri="{FF2B5EF4-FFF2-40B4-BE49-F238E27FC236}">
                <a16:creationId xmlns:a16="http://schemas.microsoft.com/office/drawing/2014/main" id="{3DA7AEF2-DCA7-A94B-E87A-948261949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EEA32A-0A89-201A-7629-8030557AD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Caratteristiche dei soggetti agenti </a:t>
            </a:r>
            <a:br>
              <a:rPr lang="en-US" sz="2800"/>
            </a:br>
            <a:r>
              <a:rPr lang="en-US" sz="2800"/>
              <a:t>6. La complessità dei ruoli: Cyrano de Bergerac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44C938-78CD-806F-AB1C-2DF25C68CBB9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hlinkClick r:id="rId3"/>
              </a:rPr>
              <a:t>Dialogo</a:t>
            </a:r>
            <a:endParaRPr lang="en-US" sz="32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hlinkClick r:id="rId4"/>
              </a:rPr>
              <a:t>La fine</a:t>
            </a:r>
            <a:endParaRPr lang="en-US" sz="3200" dirty="0"/>
          </a:p>
        </p:txBody>
      </p:sp>
      <p:pic>
        <p:nvPicPr>
          <p:cNvPr id="8" name="Picture 2" descr="Videos from Geiranger Norway">
            <a:extLst>
              <a:ext uri="{FF2B5EF4-FFF2-40B4-BE49-F238E27FC236}">
                <a16:creationId xmlns:a16="http://schemas.microsoft.com/office/drawing/2014/main" id="{58D917F8-4689-4298-CDC7-8618E0FC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5" y="2434201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eos from Geiranger Norway">
            <a:extLst>
              <a:ext uri="{FF2B5EF4-FFF2-40B4-BE49-F238E27FC236}">
                <a16:creationId xmlns:a16="http://schemas.microsoft.com/office/drawing/2014/main" id="{DFBC565D-649A-E2FA-B5D4-98D53C9E8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4" y="3532315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3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C52DC3-3A0B-3641-7145-D7C7F4D6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scopi della 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B7B6FB-92F2-DC3D-5FF7-23F280CE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effectLst/>
                <a:latin typeface="Times" pitchFamily="2" charset="0"/>
              </a:rPr>
              <a:t>Roman Jakobson: «ogni comportamento comunicativo è orientato verso uno scopo, ma gli obiettivi variano». Vi sono </a:t>
            </a:r>
            <a:r>
              <a:rPr lang="it-IT" i="1" dirty="0">
                <a:effectLst/>
                <a:latin typeface="Times" pitchFamily="2" charset="0"/>
              </a:rPr>
              <a:t>due</a:t>
            </a:r>
            <a:r>
              <a:rPr lang="it-IT" dirty="0">
                <a:effectLst/>
                <a:latin typeface="Times" pitchFamily="2" charset="0"/>
              </a:rPr>
              <a:t> </a:t>
            </a:r>
            <a:r>
              <a:rPr lang="it-IT" i="1" dirty="0">
                <a:effectLst/>
                <a:latin typeface="Times" pitchFamily="2" charset="0"/>
              </a:rPr>
              <a:t>tipi </a:t>
            </a:r>
            <a:r>
              <a:rPr lang="it-IT" dirty="0">
                <a:effectLst/>
                <a:latin typeface="Times" pitchFamily="2" charset="0"/>
              </a:rPr>
              <a:t>di scopi: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Times" pitchFamily="2" charset="0"/>
              </a:rPr>
              <a:t>gli </a:t>
            </a:r>
            <a:r>
              <a:rPr lang="it-IT" i="1" dirty="0">
                <a:effectLst/>
                <a:latin typeface="Times" pitchFamily="2" charset="0"/>
              </a:rPr>
              <a:t>scopi sociali</a:t>
            </a:r>
            <a:r>
              <a:rPr lang="it-IT" dirty="0">
                <a:effectLst/>
                <a:latin typeface="Times" pitchFamily="2" charset="0"/>
              </a:rPr>
              <a:t>, che danno forma alle relazioni e che, per essere attuati, devono generare e far ricorso a specifiche modalità comunicative;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Times" pitchFamily="2" charset="0"/>
              </a:rPr>
              <a:t>gli </a:t>
            </a:r>
            <a:r>
              <a:rPr lang="it-IT" i="1" dirty="0">
                <a:effectLst/>
                <a:latin typeface="Times" pitchFamily="2" charset="0"/>
              </a:rPr>
              <a:t>scopi intrinseci alla comunicazione</a:t>
            </a:r>
            <a:r>
              <a:rPr lang="it-IT" dirty="0">
                <a:effectLst/>
                <a:latin typeface="Times" pitchFamily="2" charset="0"/>
              </a:rPr>
              <a:t>, che i soggetti agenti perseguono consapevolmente quando si impegnano in una relazione con altri soggetti.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87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Ogni maledetta domenica, il supplizio sportivo di Al Pacino – Libero  Quotidiano">
            <a:extLst>
              <a:ext uri="{FF2B5EF4-FFF2-40B4-BE49-F238E27FC236}">
                <a16:creationId xmlns:a16="http://schemas.microsoft.com/office/drawing/2014/main" id="{2E77E19C-F75C-1D95-95B3-DC0D4B587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r="1036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8F9EDB-6D5E-28E1-2882-37B6E3A09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899912"/>
          </a:xfrm>
        </p:spPr>
        <p:txBody>
          <a:bodyPr>
            <a:normAutofit/>
          </a:bodyPr>
          <a:lstStyle/>
          <a:p>
            <a:r>
              <a:rPr lang="it-IT" sz="3100" dirty="0"/>
              <a:t>Gli scopi sociali</a:t>
            </a:r>
            <a:br>
              <a:rPr lang="it-IT" sz="3100" dirty="0"/>
            </a:br>
            <a:r>
              <a:rPr lang="it-IT" sz="2400" dirty="0"/>
              <a:t>//esempi tratti da Ogni maledetta domenica (1999), di O. Stone</a:t>
            </a:r>
            <a:endParaRPr lang="it-IT" sz="31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074972-21BD-D907-ED2C-D6C5BC9A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it-IT" sz="2000"/>
              <a:t>Scopi comuni</a:t>
            </a:r>
          </a:p>
          <a:p>
            <a:endParaRPr lang="it-IT" sz="2000" dirty="0"/>
          </a:p>
          <a:p>
            <a:r>
              <a:rPr lang="it-IT" sz="2000" dirty="0">
                <a:hlinkClick r:id="rId3"/>
              </a:rPr>
              <a:t>Scopi complementari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>
                <a:hlinkClick r:id="rId4"/>
              </a:rPr>
              <a:t>Scopi conflittuali</a:t>
            </a:r>
            <a:endParaRPr lang="it-IT" sz="2000" dirty="0"/>
          </a:p>
          <a:p>
            <a:endParaRPr lang="it-IT" sz="2000" dirty="0"/>
          </a:p>
          <a:p>
            <a:r>
              <a:rPr lang="it-IT" sz="2000" dirty="0">
                <a:hlinkClick r:id="rId5"/>
              </a:rPr>
              <a:t>Scopi negoziati</a:t>
            </a:r>
            <a:endParaRPr lang="it-IT" sz="2000" dirty="0"/>
          </a:p>
          <a:p>
            <a:endParaRPr lang="it-IT" sz="2000" dirty="0"/>
          </a:p>
        </p:txBody>
      </p:sp>
      <p:pic>
        <p:nvPicPr>
          <p:cNvPr id="4" name="Picture 2" descr="Videos from Geiranger Norway">
            <a:extLst>
              <a:ext uri="{FF2B5EF4-FFF2-40B4-BE49-F238E27FC236}">
                <a16:creationId xmlns:a16="http://schemas.microsoft.com/office/drawing/2014/main" id="{4B29395C-84EB-2DDD-72F1-C3D25D6C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53" y="3203188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deos from Geiranger Norway">
            <a:extLst>
              <a:ext uri="{FF2B5EF4-FFF2-40B4-BE49-F238E27FC236}">
                <a16:creationId xmlns:a16="http://schemas.microsoft.com/office/drawing/2014/main" id="{05070E30-C0EE-DFDE-D310-68CCAA9DE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52" y="3972175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deos from Geiranger Norway">
            <a:extLst>
              <a:ext uri="{FF2B5EF4-FFF2-40B4-BE49-F238E27FC236}">
                <a16:creationId xmlns:a16="http://schemas.microsoft.com/office/drawing/2014/main" id="{CE410294-6BD9-2F18-2738-8BFB0745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52" y="4741162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3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3AC76-B7F7-C15B-AA88-D4926378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it-IT" sz="3700"/>
              <a:t>Scopi interni alla comunicazione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8AB235-A7F9-C875-4A56-3DA2B01C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" y="2438400"/>
            <a:ext cx="4371975" cy="378541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Informare/disinformare (le questioni post-verità, misinformazione, disinformazione, propaganda…)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/>
              <a:t>Convincere/manipolare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RAND: Fighting Disinformation Online - A Database of Web Tools - U.S.  Embassy in Bulgaria">
            <a:extLst>
              <a:ext uri="{FF2B5EF4-FFF2-40B4-BE49-F238E27FC236}">
                <a16:creationId xmlns:a16="http://schemas.microsoft.com/office/drawing/2014/main" id="{C0BF09E9-3692-ACF7-E0D9-9ECE3833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711868"/>
            <a:ext cx="6019331" cy="3431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6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1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2" name="Rectangle 13320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05A60-ACC8-A7FD-D07F-6FBEAD7A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it-IT" sz="2800"/>
              <a:t>Esercitazione: </a:t>
            </a:r>
            <a:br>
              <a:rPr lang="it-IT" sz="2800"/>
            </a:br>
            <a:r>
              <a:rPr lang="it-IT" sz="2800"/>
              <a:t>distinguere tra persuasione e manipolazione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36F8EB-8B42-8C15-B121-AA8CC6941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hlinkClick r:id="rId2"/>
              </a:rPr>
              <a:t>Convincere/manipolare</a:t>
            </a:r>
            <a:r>
              <a:rPr lang="it-IT" sz="2000" dirty="0"/>
              <a:t> 1</a:t>
            </a:r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>
                <a:hlinkClick r:id="rId3"/>
              </a:rPr>
              <a:t>Convincere/manipolare </a:t>
            </a:r>
            <a:r>
              <a:rPr lang="it-IT" sz="2000" dirty="0"/>
              <a:t>2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3314" name="Picture 2" descr="Il Master che hai scelto presenta all'interno del programma spazi dedicati  alle esercitazioni pratiche?">
            <a:extLst>
              <a:ext uri="{FF2B5EF4-FFF2-40B4-BE49-F238E27FC236}">
                <a16:creationId xmlns:a16="http://schemas.microsoft.com/office/drawing/2014/main" id="{5D573DBC-C3C4-F64F-C61C-B5ED15D68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8158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deos from Geiranger Norway">
            <a:extLst>
              <a:ext uri="{FF2B5EF4-FFF2-40B4-BE49-F238E27FC236}">
                <a16:creationId xmlns:a16="http://schemas.microsoft.com/office/drawing/2014/main" id="{49A04DD8-DF80-081F-2B1B-8DA928B3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44" y="2615873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ideos from Geiranger Norway">
            <a:extLst>
              <a:ext uri="{FF2B5EF4-FFF2-40B4-BE49-F238E27FC236}">
                <a16:creationId xmlns:a16="http://schemas.microsoft.com/office/drawing/2014/main" id="{6935D367-110D-D7A6-6F40-1D72FE23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44" y="3326317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9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 che contiene testo, albero, cielo, esterni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C32062A1-2D41-1388-C551-D712A6603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r="160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B59F46-84C6-270B-8391-C1D28C59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Una conversazione: Pulp Fiction (1994)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Videos from Geiranger Norway">
            <a:extLst>
              <a:ext uri="{FF2B5EF4-FFF2-40B4-BE49-F238E27FC236}">
                <a16:creationId xmlns:a16="http://schemas.microsoft.com/office/drawing/2014/main" id="{B59409AD-0CA6-1209-6079-A93F6D65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963" y="5462605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8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35EE9F-E2B6-26F5-D3CC-FC10ACDD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t-IT" sz="5400"/>
              <a:t>Elementi della conversazione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9D9316-D077-0883-EB20-986E955D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u="sng" dirty="0">
                <a:solidFill>
                  <a:srgbClr val="FF0000"/>
                </a:solidFill>
              </a:rPr>
              <a:t>Partecipanti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Messaggi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Interfacce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u="sng" dirty="0">
                <a:solidFill>
                  <a:srgbClr val="FF0000"/>
                </a:solidFill>
              </a:rPr>
              <a:t>Scopi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Norme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Contesti</a:t>
            </a:r>
          </a:p>
        </p:txBody>
      </p:sp>
      <p:pic>
        <p:nvPicPr>
          <p:cNvPr id="5122" name="Picture 2" descr="Pulp Fiction (1994) - IMDb">
            <a:extLst>
              <a:ext uri="{FF2B5EF4-FFF2-40B4-BE49-F238E27FC236}">
                <a16:creationId xmlns:a16="http://schemas.microsoft.com/office/drawing/2014/main" id="{641F95F5-1D41-DBC4-8698-EB780C96E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2402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6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6E09F0C-56D0-3FCA-1D11-477D47DC314D}"/>
              </a:ext>
            </a:extLst>
          </p:cNvPr>
          <p:cNvSpPr/>
          <p:nvPr/>
        </p:nvSpPr>
        <p:spPr>
          <a:xfrm>
            <a:off x="8786648" y="2711669"/>
            <a:ext cx="2669628" cy="2774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la nostra definizione:</a:t>
            </a:r>
          </a:p>
          <a:p>
            <a:pPr algn="ctr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Soggetti agenti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60081D-D9D7-2303-DA9B-F2530BFA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Partecipanti: i soggetti agenti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9120690-1A06-F4CF-7257-05954E50C3C7}"/>
              </a:ext>
            </a:extLst>
          </p:cNvPr>
          <p:cNvSpPr txBox="1">
            <a:spLocks/>
          </p:cNvSpPr>
          <p:nvPr/>
        </p:nvSpPr>
        <p:spPr>
          <a:xfrm>
            <a:off x="838200" y="2131145"/>
            <a:ext cx="8640959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Definizioni sul fronte dell’enunciazione…</a:t>
            </a:r>
            <a:br>
              <a:rPr lang="it-IT" dirty="0">
                <a:latin typeface="Times" pitchFamily="2" charset="0"/>
              </a:rPr>
            </a:br>
            <a:endParaRPr lang="it-IT" dirty="0">
              <a:latin typeface="Times" pitchFamily="2" charset="0"/>
            </a:endParaRPr>
          </a:p>
          <a:p>
            <a:pPr marL="0" indent="0" algn="just">
              <a:buNone/>
            </a:pPr>
            <a:r>
              <a:rPr lang="it-IT" i="1" dirty="0">
                <a:latin typeface="Times" pitchFamily="2" charset="0"/>
              </a:rPr>
              <a:t>emittente</a:t>
            </a:r>
            <a:r>
              <a:rPr lang="it-IT" dirty="0">
                <a:latin typeface="Times" pitchFamily="2" charset="0"/>
              </a:rPr>
              <a:t>, </a:t>
            </a:r>
            <a:r>
              <a:rPr lang="it-IT" i="1" dirty="0">
                <a:latin typeface="Times" pitchFamily="2" charset="0"/>
              </a:rPr>
              <a:t>parlante</a:t>
            </a:r>
            <a:r>
              <a:rPr lang="it-IT" dirty="0">
                <a:latin typeface="Times" pitchFamily="2" charset="0"/>
              </a:rPr>
              <a:t>, </a:t>
            </a:r>
            <a:r>
              <a:rPr lang="it-IT" i="1" dirty="0">
                <a:latin typeface="Times" pitchFamily="2" charset="0"/>
              </a:rPr>
              <a:t>locutore</a:t>
            </a:r>
            <a:r>
              <a:rPr lang="it-IT" dirty="0">
                <a:latin typeface="Times" pitchFamily="2" charset="0"/>
              </a:rPr>
              <a:t>, </a:t>
            </a:r>
            <a:r>
              <a:rPr lang="it-IT" i="1" dirty="0">
                <a:latin typeface="Times" pitchFamily="2" charset="0"/>
              </a:rPr>
              <a:t>enunciatore </a:t>
            </a:r>
          </a:p>
          <a:p>
            <a:pPr marL="0" indent="0" algn="just">
              <a:buNone/>
            </a:pPr>
            <a:endParaRPr lang="it-IT" i="1" dirty="0">
              <a:latin typeface="Times" pitchFamily="2" charset="0"/>
            </a:endParaRPr>
          </a:p>
          <a:p>
            <a:pPr marL="0" indent="0" algn="just">
              <a:buNone/>
            </a:pPr>
            <a:r>
              <a:rPr lang="it-IT" dirty="0">
                <a:latin typeface="Times" pitchFamily="2" charset="0"/>
              </a:rPr>
              <a:t>… e sul fronte della ricezione </a:t>
            </a:r>
          </a:p>
          <a:p>
            <a:pPr marL="0" indent="0" algn="just">
              <a:buNone/>
            </a:pPr>
            <a:endParaRPr lang="it-IT" dirty="0">
              <a:latin typeface="Times" pitchFamily="2" charset="0"/>
            </a:endParaRPr>
          </a:p>
          <a:p>
            <a:pPr marL="0" indent="0" algn="just">
              <a:buNone/>
            </a:pPr>
            <a:r>
              <a:rPr lang="it-IT" i="1" dirty="0">
                <a:latin typeface="Times" pitchFamily="2" charset="0"/>
              </a:rPr>
              <a:t>destinatario</a:t>
            </a:r>
            <a:r>
              <a:rPr lang="it-IT" dirty="0">
                <a:latin typeface="Times" pitchFamily="2" charset="0"/>
              </a:rPr>
              <a:t>, </a:t>
            </a:r>
            <a:r>
              <a:rPr lang="it-IT" i="1" dirty="0">
                <a:latin typeface="Times" pitchFamily="2" charset="0"/>
              </a:rPr>
              <a:t>ricevente</a:t>
            </a:r>
            <a:r>
              <a:rPr lang="it-IT" dirty="0">
                <a:latin typeface="Times" pitchFamily="2" charset="0"/>
              </a:rPr>
              <a:t>, </a:t>
            </a:r>
            <a:r>
              <a:rPr lang="it-IT" i="1" dirty="0" err="1">
                <a:latin typeface="Times" pitchFamily="2" charset="0"/>
              </a:rPr>
              <a:t>enunciatario</a:t>
            </a:r>
            <a:r>
              <a:rPr lang="it-IT" dirty="0">
                <a:latin typeface="Times" pitchFamily="2" charset="0"/>
              </a:rPr>
              <a:t>. </a:t>
            </a:r>
          </a:p>
          <a:p>
            <a:endParaRPr lang="it-IT" dirty="0"/>
          </a:p>
        </p:txBody>
      </p:sp>
      <p:sp>
        <p:nvSpPr>
          <p:cNvPr id="5" name="Cornice 4">
            <a:extLst>
              <a:ext uri="{FF2B5EF4-FFF2-40B4-BE49-F238E27FC236}">
                <a16:creationId xmlns:a16="http://schemas.microsoft.com/office/drawing/2014/main" id="{3882E94E-0113-F39E-0762-8E05A7E4A4B7}"/>
              </a:ext>
            </a:extLst>
          </p:cNvPr>
          <p:cNvSpPr/>
          <p:nvPr/>
        </p:nvSpPr>
        <p:spPr>
          <a:xfrm>
            <a:off x="8328248" y="2273450"/>
            <a:ext cx="3528392" cy="367583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7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9A9F0B-FA1F-7F16-201D-4F268B5B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30" y="-88478"/>
            <a:ext cx="7278940" cy="1667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Caratteristiche</a:t>
            </a:r>
            <a:r>
              <a:rPr lang="en-US" sz="3700" dirty="0"/>
              <a:t> </a:t>
            </a:r>
            <a:r>
              <a:rPr lang="en-US" sz="3700" dirty="0" err="1"/>
              <a:t>dei</a:t>
            </a:r>
            <a:r>
              <a:rPr lang="en-US" sz="3700" dirty="0"/>
              <a:t> </a:t>
            </a:r>
            <a:r>
              <a:rPr lang="en-US" sz="3700" dirty="0" err="1"/>
              <a:t>soggetti</a:t>
            </a:r>
            <a:r>
              <a:rPr lang="en-US" sz="3700" dirty="0"/>
              <a:t> </a:t>
            </a:r>
            <a:r>
              <a:rPr lang="en-US" sz="3700" dirty="0" err="1"/>
              <a:t>agenti</a:t>
            </a:r>
            <a:br>
              <a:rPr lang="en-US" sz="3700" dirty="0"/>
            </a:br>
            <a:r>
              <a:rPr lang="en-US" sz="3700" dirty="0"/>
              <a:t>1. </a:t>
            </a:r>
            <a:r>
              <a:rPr lang="en-US" sz="3700" dirty="0" err="1"/>
              <a:t>similitudine</a:t>
            </a:r>
            <a:r>
              <a:rPr lang="en-US" sz="3700" dirty="0"/>
              <a:t> e </a:t>
            </a:r>
            <a:r>
              <a:rPr lang="en-US" sz="3700" dirty="0" err="1"/>
              <a:t>diversità</a:t>
            </a:r>
            <a:endParaRPr lang="en-US" sz="370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41D5E2F-85C2-360E-8CEF-1861A44E8DCC}"/>
              </a:ext>
            </a:extLst>
          </p:cNvPr>
          <p:cNvSpPr txBox="1">
            <a:spLocks/>
          </p:cNvSpPr>
          <p:nvPr/>
        </p:nvSpPr>
        <p:spPr>
          <a:xfrm>
            <a:off x="399129" y="1731764"/>
            <a:ext cx="6444583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Simmel: </a:t>
            </a:r>
            <a:r>
              <a:rPr lang="en-US" sz="2400" dirty="0" err="1"/>
              <a:t>alterità</a:t>
            </a:r>
            <a:r>
              <a:rPr lang="en-US" sz="2400" dirty="0"/>
              <a:t> e </a:t>
            </a:r>
            <a:r>
              <a:rPr lang="en-US" sz="2400" dirty="0" err="1"/>
              <a:t>ulteriorità</a:t>
            </a:r>
            <a:endParaRPr lang="en-US" sz="2400" dirty="0"/>
          </a:p>
          <a:p>
            <a:pPr marL="457200"/>
            <a:r>
              <a:rPr lang="en-US" sz="2400" i="1" dirty="0" err="1"/>
              <a:t>Simili</a:t>
            </a:r>
            <a:r>
              <a:rPr lang="en-US" sz="2400" dirty="0"/>
              <a:t> per </a:t>
            </a:r>
            <a:r>
              <a:rPr lang="en-US" sz="2400" dirty="0" err="1"/>
              <a:t>caratteristiche</a:t>
            </a:r>
            <a:r>
              <a:rPr lang="en-US" sz="2400" dirty="0"/>
              <a:t> </a:t>
            </a:r>
            <a:r>
              <a:rPr lang="en-US" sz="2400" dirty="0" err="1"/>
              <a:t>antropologiche</a:t>
            </a:r>
            <a:r>
              <a:rPr lang="en-US" sz="2400" dirty="0"/>
              <a:t> (</a:t>
            </a:r>
            <a:r>
              <a:rPr lang="en-US" sz="2400" dirty="0" err="1"/>
              <a:t>universali</a:t>
            </a:r>
            <a:r>
              <a:rPr lang="en-US" sz="2400" dirty="0"/>
              <a:t> </a:t>
            </a:r>
            <a:r>
              <a:rPr lang="en-US" sz="2400" dirty="0" err="1"/>
              <a:t>comunicativi</a:t>
            </a:r>
            <a:r>
              <a:rPr lang="en-US" sz="2400" dirty="0"/>
              <a:t>)</a:t>
            </a:r>
          </a:p>
          <a:p>
            <a:pPr marL="457200"/>
            <a:r>
              <a:rPr lang="en-US" sz="2400" dirty="0"/>
              <a:t>Ma </a:t>
            </a:r>
            <a:r>
              <a:rPr lang="en-US" sz="2400" i="1" dirty="0" err="1"/>
              <a:t>diversi</a:t>
            </a:r>
            <a:r>
              <a:rPr lang="en-US" sz="2400" dirty="0"/>
              <a:t> a causa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differente</a:t>
            </a:r>
            <a:r>
              <a:rPr lang="en-US" sz="2400" dirty="0"/>
              <a:t> </a:t>
            </a:r>
            <a:r>
              <a:rPr lang="en-US" sz="2400" dirty="0" err="1"/>
              <a:t>interiorità</a:t>
            </a:r>
            <a:r>
              <a:rPr lang="en-US" sz="2400" dirty="0"/>
              <a:t> di </a:t>
            </a:r>
            <a:r>
              <a:rPr lang="en-US" sz="2400" dirty="0" err="1"/>
              <a:t>ciascuno</a:t>
            </a:r>
            <a:r>
              <a:rPr lang="en-US" sz="2400" dirty="0"/>
              <a:t> (e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differenti</a:t>
            </a:r>
            <a:r>
              <a:rPr lang="en-US" sz="2400" dirty="0"/>
              <a:t> </a:t>
            </a:r>
            <a:r>
              <a:rPr lang="en-US" sz="2400" dirty="0" err="1"/>
              <a:t>paradigmi</a:t>
            </a:r>
            <a:r>
              <a:rPr lang="en-US" sz="2400" dirty="0"/>
              <a:t> </a:t>
            </a:r>
            <a:r>
              <a:rPr lang="en-US" sz="2400" dirty="0" err="1"/>
              <a:t>culturali</a:t>
            </a:r>
            <a:r>
              <a:rPr lang="en-US" sz="2400" dirty="0"/>
              <a:t> di </a:t>
            </a:r>
            <a:r>
              <a:rPr lang="en-US" sz="2400" dirty="0" err="1"/>
              <a:t>riferimento</a:t>
            </a:r>
            <a:r>
              <a:rPr lang="en-US" sz="2400" dirty="0"/>
              <a:t>)</a:t>
            </a:r>
          </a:p>
        </p:txBody>
      </p:sp>
      <p:pic>
        <p:nvPicPr>
          <p:cNvPr id="6146" name="Picture 2" descr="Star Trek” has been, and always shall be about diversity and social  justice… – Musings of a Middle-Aged Geek">
            <a:extLst>
              <a:ext uri="{FF2B5EF4-FFF2-40B4-BE49-F238E27FC236}">
                <a16:creationId xmlns:a16="http://schemas.microsoft.com/office/drawing/2014/main" id="{A35A841D-E1E6-3117-6B44-E93534E65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 bwMode="auto"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EE3CC9F-EB3C-040D-5EF7-476EC2C104F7}"/>
              </a:ext>
            </a:extLst>
          </p:cNvPr>
          <p:cNvSpPr txBox="1"/>
          <p:nvPr/>
        </p:nvSpPr>
        <p:spPr>
          <a:xfrm>
            <a:off x="1055440" y="508627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3600" b="1" dirty="0"/>
              <a:t>La comunicazione come evento improbabile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EC63F1C4-6AB9-691A-CA69-59AB753C0AC9}"/>
              </a:ext>
            </a:extLst>
          </p:cNvPr>
          <p:cNvSpPr/>
          <p:nvPr/>
        </p:nvSpPr>
        <p:spPr>
          <a:xfrm rot="10800000">
            <a:off x="5875283" y="5204035"/>
            <a:ext cx="1103587" cy="108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Videos from Geiranger Norway">
            <a:extLst>
              <a:ext uri="{FF2B5EF4-FFF2-40B4-BE49-F238E27FC236}">
                <a16:creationId xmlns:a16="http://schemas.microsoft.com/office/drawing/2014/main" id="{673BA1EB-698C-7D36-060F-560240FC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5" y="4396740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972BE6-0114-1020-7960-C284ED93F41D}"/>
              </a:ext>
            </a:extLst>
          </p:cNvPr>
          <p:cNvSpPr txBox="1"/>
          <p:nvPr/>
        </p:nvSpPr>
        <p:spPr>
          <a:xfrm>
            <a:off x="1055440" y="439674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400" dirty="0">
                <a:hlinkClick r:id="rId4"/>
              </a:rPr>
              <a:t>Star Trek: una cultura della diversità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7121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BA4ECC-D36D-D21C-39F5-156A1F8E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Caratteristiche</a:t>
            </a:r>
            <a:r>
              <a:rPr lang="en-US" sz="4400" dirty="0"/>
              <a:t> </a:t>
            </a:r>
            <a:r>
              <a:rPr lang="en-US" sz="4400" dirty="0" err="1"/>
              <a:t>dei</a:t>
            </a:r>
            <a:r>
              <a:rPr lang="en-US" sz="4400" dirty="0"/>
              <a:t> </a:t>
            </a:r>
            <a:r>
              <a:rPr lang="en-US" sz="4400" dirty="0" err="1"/>
              <a:t>soggetti</a:t>
            </a:r>
            <a:r>
              <a:rPr lang="en-US" sz="4400" dirty="0"/>
              <a:t> </a:t>
            </a:r>
            <a:r>
              <a:rPr lang="en-US" sz="4400" dirty="0" err="1"/>
              <a:t>agenti</a:t>
            </a:r>
            <a:br>
              <a:rPr lang="en-US" sz="4400" dirty="0"/>
            </a:br>
            <a:r>
              <a:rPr lang="en-US" sz="4400" dirty="0"/>
              <a:t>2. </a:t>
            </a:r>
            <a:r>
              <a:rPr lang="en-US" dirty="0" err="1"/>
              <a:t>Intenzionalità</a:t>
            </a: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51936FF-268E-9958-9B21-BC83FEE7E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Intenzionalità come attitudine comunicativa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capacità di agire riflessivamente, cioè di istituire un rapporto consapevole con il proprio e altrui gesto/atto. Mead: i </a:t>
            </a:r>
            <a:r>
              <a:rPr lang="it-IT" sz="3600" i="1" dirty="0"/>
              <a:t>gesti significativi </a:t>
            </a:r>
            <a:r>
              <a:rPr lang="it-IT" sz="3600" dirty="0"/>
              <a:t>(guardarsi dall’esterno, o guardare all’interlocutore)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dirty="0"/>
              <a:t>Intenzionalità cooperativa (</a:t>
            </a:r>
            <a:r>
              <a:rPr lang="it-IT" sz="3600" dirty="0" err="1"/>
              <a:t>Grice</a:t>
            </a:r>
            <a:r>
              <a:rPr lang="it-IT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97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CE241-21B4-E7BC-0766-C47A53D6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dei soggetti agenti</a:t>
            </a:r>
            <a:br>
              <a:rPr lang="it-IT" dirty="0"/>
            </a:br>
            <a:r>
              <a:rPr lang="it-IT" dirty="0"/>
              <a:t>3. Agire individuale e agire di ruolo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0515B-F286-66E7-A0F8-A09FC35D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Goffman: stage e backstage</a:t>
            </a:r>
          </a:p>
          <a:p>
            <a:r>
              <a:rPr lang="it-IT" dirty="0"/>
              <a:t>Agire come persone (chi siamo «veramente») e agire in base alla nostra funzione sociale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dirty="0"/>
          </a:p>
          <a:p>
            <a:pPr marL="0" indent="0">
              <a:buNone/>
            </a:pPr>
            <a:r>
              <a:rPr lang="it-IT" dirty="0"/>
              <a:t>Un esempio: il dress (e </a:t>
            </a:r>
            <a:r>
              <a:rPr lang="it-IT" dirty="0" err="1"/>
              <a:t>behavioural</a:t>
            </a:r>
            <a:r>
              <a:rPr lang="it-IT" dirty="0"/>
              <a:t>) code</a:t>
            </a:r>
          </a:p>
          <a:p>
            <a:pPr marL="0" indent="0">
              <a:buNone/>
            </a:pPr>
            <a:r>
              <a:rPr lang="it-IT" dirty="0">
                <a:hlinkClick r:id="rId2"/>
              </a:rPr>
              <a:t>Il diavolo veste Prada (2006)</a:t>
            </a:r>
            <a:endParaRPr lang="it-IT" dirty="0"/>
          </a:p>
          <a:p>
            <a:endParaRPr lang="it-IT" dirty="0"/>
          </a:p>
        </p:txBody>
      </p:sp>
      <p:pic>
        <p:nvPicPr>
          <p:cNvPr id="4" name="Picture 2" descr="Videos from Geiranger Norway">
            <a:extLst>
              <a:ext uri="{FF2B5EF4-FFF2-40B4-BE49-F238E27FC236}">
                <a16:creationId xmlns:a16="http://schemas.microsoft.com/office/drawing/2014/main" id="{20AC8AAE-9D42-6C46-7A2E-D07686D4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40" y="4296728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3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 Quarto Stato di Giuseppe Pellizza da Volpedo - ADO Analisi dell'opera">
            <a:extLst>
              <a:ext uri="{FF2B5EF4-FFF2-40B4-BE49-F238E27FC236}">
                <a16:creationId xmlns:a16="http://schemas.microsoft.com/office/drawing/2014/main" id="{C30D4BDD-8C2A-2870-525B-645ECB4D7D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500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BBC562-E771-92D3-FB45-F2B1F9A17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Caratteristiche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agenti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Soggetti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individuali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collettivi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B2264F-2F51-6799-921A-5A870A97FB4B}"/>
              </a:ext>
            </a:extLst>
          </p:cNvPr>
          <p:cNvSpPr txBox="1"/>
          <p:nvPr/>
        </p:nvSpPr>
        <p:spPr>
          <a:xfrm>
            <a:off x="125016" y="6311760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Georgia" panose="02040502050405020303" pitchFamily="18" charset="0"/>
              </a:rPr>
              <a:t>Pellizza da Volpedo, Il quarto stato, 1898-2001</a:t>
            </a:r>
          </a:p>
        </p:txBody>
      </p:sp>
    </p:spTree>
    <p:extLst>
      <p:ext uri="{BB962C8B-B14F-4D97-AF65-F5344CB8AC3E}">
        <p14:creationId xmlns:p14="http://schemas.microsoft.com/office/powerpoint/2010/main" val="135349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!!Rectangle">
            <a:extLst>
              <a:ext uri="{FF2B5EF4-FFF2-40B4-BE49-F238E27FC236}">
                <a16:creationId xmlns:a16="http://schemas.microsoft.com/office/drawing/2014/main" id="{D5997EA8-5EFC-40CD-A85F-C3C3BC5F9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L'EMITTENTE, IL DESTINATARIO E IL MESSAGGIO - Polisemantica">
            <a:extLst>
              <a:ext uri="{FF2B5EF4-FFF2-40B4-BE49-F238E27FC236}">
                <a16:creationId xmlns:a16="http://schemas.microsoft.com/office/drawing/2014/main" id="{7975AC81-0A97-5709-224F-2800D440A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CF6A1EC-BD15-42D9-A339-A3970CF7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E059B5-CD5F-E5A8-1B5B-EBE4A035D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3611880" cy="1536192"/>
          </a:xfrm>
        </p:spPr>
        <p:txBody>
          <a:bodyPr>
            <a:normAutofit/>
          </a:bodyPr>
          <a:lstStyle/>
          <a:p>
            <a:r>
              <a:rPr lang="it-IT" sz="2700" dirty="0"/>
              <a:t>Caratteristiche dei soggetti agenti</a:t>
            </a:r>
            <a:br>
              <a:rPr lang="it-IT" sz="2700" dirty="0"/>
            </a:br>
            <a:r>
              <a:rPr lang="it-IT" sz="2700" dirty="0"/>
              <a:t>5. Emittente/ricevente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720C27D-5C39-492B-BD68-C220C0F8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4F3394A-A959-460A-ACF9-5FA682C7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63CDD5-D0EC-DF09-6BAC-0F1E242F9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8848"/>
            <a:ext cx="6061022" cy="1536192"/>
          </a:xfrm>
        </p:spPr>
        <p:txBody>
          <a:bodyPr anchor="ctr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300" dirty="0">
                <a:hlinkClick r:id="rId3"/>
              </a:rPr>
              <a:t>Due polarità sempre attive</a:t>
            </a:r>
            <a:endParaRPr lang="it-IT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300" dirty="0">
                <a:hlinkClick r:id="rId4"/>
              </a:rPr>
              <a:t>Ruoli codificati nelle organizzazioni</a:t>
            </a:r>
            <a:endParaRPr lang="it-IT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300" dirty="0">
                <a:hlinkClick r:id="rId5"/>
              </a:rPr>
              <a:t>Animatore, autore, mandante</a:t>
            </a:r>
            <a:endParaRPr lang="it-IT" sz="2300" dirty="0"/>
          </a:p>
          <a:p>
            <a:pPr marL="0" indent="0">
              <a:buNone/>
            </a:pPr>
            <a:endParaRPr lang="it-IT" sz="1300" dirty="0"/>
          </a:p>
        </p:txBody>
      </p:sp>
      <p:pic>
        <p:nvPicPr>
          <p:cNvPr id="7" name="Picture 2" descr="Videos from Geiranger Norway">
            <a:extLst>
              <a:ext uri="{FF2B5EF4-FFF2-40B4-BE49-F238E27FC236}">
                <a16:creationId xmlns:a16="http://schemas.microsoft.com/office/drawing/2014/main" id="{C1AF3CB2-95F1-A5A4-3E87-87647DC4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37" y="4306230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ideos from Geiranger Norway">
            <a:extLst>
              <a:ext uri="{FF2B5EF4-FFF2-40B4-BE49-F238E27FC236}">
                <a16:creationId xmlns:a16="http://schemas.microsoft.com/office/drawing/2014/main" id="{DE3ED5C8-9D3C-CAAD-7838-72538499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15" y="4944823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eos from Geiranger Norway">
            <a:extLst>
              <a:ext uri="{FF2B5EF4-FFF2-40B4-BE49-F238E27FC236}">
                <a16:creationId xmlns:a16="http://schemas.microsoft.com/office/drawing/2014/main" id="{FEC328B6-F6AB-29B3-B3E5-36E7D25C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02" y="5543458"/>
            <a:ext cx="787625" cy="4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4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424</Words>
  <Application>Microsoft Macintosh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</vt:lpstr>
      <vt:lpstr>Tema di Office</vt:lpstr>
      <vt:lpstr>Capitolo 1 Perché comunichiamo? I soggetti della comunicazione e i loro scopi</vt:lpstr>
      <vt:lpstr>Una conversazione: Pulp Fiction (1994)</vt:lpstr>
      <vt:lpstr>Elementi della conversazione</vt:lpstr>
      <vt:lpstr>Partecipanti: i soggetti agenti</vt:lpstr>
      <vt:lpstr>Caratteristiche dei soggetti agenti 1. similitudine e diversità</vt:lpstr>
      <vt:lpstr>Caratteristiche dei soggetti agenti 2. Intenzionalità</vt:lpstr>
      <vt:lpstr>Caratteristiche dei soggetti agenti 3. Agire individuale e agire di ruolo</vt:lpstr>
      <vt:lpstr>Caratteristiche dei soggetti agenti 4. Soggetti individuali e collettivi</vt:lpstr>
      <vt:lpstr>Caratteristiche dei soggetti agenti 5. Emittente/ricevente</vt:lpstr>
      <vt:lpstr>Caratteristiche dei soggetti agenti  6. La complessità dei ruoli: Cyrano de Bergerac</vt:lpstr>
      <vt:lpstr>Gli scopi della comunicazione</vt:lpstr>
      <vt:lpstr>Gli scopi sociali //esempi tratti da Ogni maledetta domenica (1999), di O. Stone</vt:lpstr>
      <vt:lpstr>Scopi interni alla comunicazione</vt:lpstr>
      <vt:lpstr>Esercitazione:  distinguere tra persuasione e manipolazione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1. Perché comunichiamo? I soggetti della comunicazione e i loro scopi</dc:title>
  <dc:creator>Giovanni Boccia Artieri</dc:creator>
  <cp:lastModifiedBy>Giovanni Boccia Artieri</cp:lastModifiedBy>
  <cp:revision>17</cp:revision>
  <dcterms:created xsi:type="dcterms:W3CDTF">2022-11-02T15:19:40Z</dcterms:created>
  <dcterms:modified xsi:type="dcterms:W3CDTF">2022-11-07T09:53:52Z</dcterms:modified>
</cp:coreProperties>
</file>