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6" r:id="rId2"/>
    <p:sldId id="257" r:id="rId3"/>
    <p:sldId id="28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4" r:id="rId20"/>
    <p:sldId id="258" r:id="rId21"/>
    <p:sldId id="305" r:id="rId22"/>
    <p:sldId id="306" r:id="rId23"/>
    <p:sldId id="308" r:id="rId24"/>
    <p:sldId id="309" r:id="rId25"/>
    <p:sldId id="310"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97"/>
  </p:normalViewPr>
  <p:slideViewPr>
    <p:cSldViewPr snapToGrid="0">
      <p:cViewPr varScale="1">
        <p:scale>
          <a:sx n="121" d="100"/>
          <a:sy n="121" d="100"/>
        </p:scale>
        <p:origin x="20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DB0F6-C752-3E48-AC5C-10DBA4AA4469}" type="datetimeFigureOut">
              <a:rPr lang="it-IT" smtClean="0"/>
              <a:t>07/11/22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9055C-157C-4648-A4C4-2883A605E735}" type="slidenum">
              <a:rPr lang="it-IT" smtClean="0"/>
              <a:t>‹N›</a:t>
            </a:fld>
            <a:endParaRPr lang="it-IT"/>
          </a:p>
        </p:txBody>
      </p:sp>
    </p:spTree>
    <p:extLst>
      <p:ext uri="{BB962C8B-B14F-4D97-AF65-F5344CB8AC3E}">
        <p14:creationId xmlns:p14="http://schemas.microsoft.com/office/powerpoint/2010/main" val="70097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FACAEB-C2BC-A70D-4B9E-92A561A06FA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39B5831-9EC2-44FE-C8EE-F93F5E796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5F741FF-0760-52FC-93E6-75882D27A18F}"/>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8E24B8AA-B777-89E2-AC40-04107C7900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2740CE-8771-36EB-EBF6-2A046A0E5D7A}"/>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410110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3F0675-142C-1916-8CCC-F7B07649222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E0BB98D-9267-ABFF-0A2E-A2ED2E59DF9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592EF0-1AA6-1293-6F46-359A63F4A0FD}"/>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5AB4BBC4-8FCF-4B07-30AC-6E11D2310DB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B65165-1CED-EA7D-A420-65653C9BC372}"/>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339052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A5ADBD9-92AE-BCE0-F7D1-2A61616F79D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6EC6D34-7593-7F4E-1996-32D1C46E0C2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E4A5DEF-8C34-AAE3-8096-C945DF855AC4}"/>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4632EA85-09B7-2690-5242-D1AAF04326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7E7FA3-86CB-4F5D-1E72-F8042E500F40}"/>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86809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F413A7-778A-7662-C322-A8953A1EA47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7105F3-D2E9-833C-8D10-D7CAD233A51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6BC23FA-6E6A-E1B1-E4BA-D7883D6B0F86}"/>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252BD760-E0BB-191B-BD10-56FBAD51581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C338A90-90C9-3542-D065-4F20CFFCAF70}"/>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389605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0A478B-46A5-2049-78FD-FD940AD97BF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8A9358B-82E5-C559-DEA9-0F1AF6683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6543422-3530-B657-886A-8652C3C386FD}"/>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A61B1CA6-8E3B-E04B-B4C6-92A1F5BBC4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CF862A-7AE1-2E0E-A5E4-931B56971218}"/>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46928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701DFC-3D0D-B95A-8CB5-9415F44AC5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697C34-2CDA-327D-2FB8-93BA2A30F0B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8669C76-E348-51DC-11D6-F62BCFAD84D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3CEB734-6DC6-7462-1DFE-43B3E1F3784C}"/>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6" name="Segnaposto piè di pagina 5">
            <a:extLst>
              <a:ext uri="{FF2B5EF4-FFF2-40B4-BE49-F238E27FC236}">
                <a16:creationId xmlns:a16="http://schemas.microsoft.com/office/drawing/2014/main" id="{5CBFB9CE-739E-BA88-60F7-03150B12149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5EBCBFD-8E1C-0F45-634A-B8B523ED2972}"/>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185828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19DAE5-4BA8-EC8B-F95F-08E8C3A6255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B115B9-9A2E-599D-668E-5D786214F5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C6E931A-8DCA-6AC6-A301-D602A5CDB2D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45D52AC-A39A-3082-7F86-DB5C6077F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5F4B05E-70EF-C139-803F-7912463D4CD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B2438A4-5F7A-6E2E-F3FB-2D012B88FD14}"/>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8" name="Segnaposto piè di pagina 7">
            <a:extLst>
              <a:ext uri="{FF2B5EF4-FFF2-40B4-BE49-F238E27FC236}">
                <a16:creationId xmlns:a16="http://schemas.microsoft.com/office/drawing/2014/main" id="{F8169E4B-7C51-E50C-D03D-11DBEB18A1C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D05DA3C-E5CC-CE38-A323-D1BED6FA5A09}"/>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72079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B4B677-A811-EFDC-86B2-27F288CE9F5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BEE679-FDE3-A264-AB63-69D5BB6C9161}"/>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4" name="Segnaposto piè di pagina 3">
            <a:extLst>
              <a:ext uri="{FF2B5EF4-FFF2-40B4-BE49-F238E27FC236}">
                <a16:creationId xmlns:a16="http://schemas.microsoft.com/office/drawing/2014/main" id="{93A0CE59-E9F5-5963-1770-9230C2D8360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16C7EC0-75C2-AC66-BBC8-944DDBADD57B}"/>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138798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E55E30F-A722-907B-2964-0A5F1F8CA61B}"/>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3" name="Segnaposto piè di pagina 2">
            <a:extLst>
              <a:ext uri="{FF2B5EF4-FFF2-40B4-BE49-F238E27FC236}">
                <a16:creationId xmlns:a16="http://schemas.microsoft.com/office/drawing/2014/main" id="{2E833BAC-50EF-96DE-0B32-EB45E9F1519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161BD90-7FC9-816E-7450-311B185AD796}"/>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1312698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F4D745-38CA-D857-BBCC-92FCA115B25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D8A4B6-B717-6FBA-A9F7-AF92648B1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1CC75AB-7226-02F4-187C-8460B89F7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E2E7333-0309-10C3-9D97-D19FF18D7DCE}"/>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6" name="Segnaposto piè di pagina 5">
            <a:extLst>
              <a:ext uri="{FF2B5EF4-FFF2-40B4-BE49-F238E27FC236}">
                <a16:creationId xmlns:a16="http://schemas.microsoft.com/office/drawing/2014/main" id="{ABC40FC1-7D91-5D9D-ED28-6E905EB25A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2CA210-57E1-7F20-4DA4-D392CE9E83ED}"/>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362801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97E430-B696-6C92-56CF-6914457946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2B328CF-C8F0-8EA1-C896-0CC6BD11D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E62A774-905A-5769-50D3-4F01C4DED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E67D5E5-38C1-27E9-5DCD-3BC54A9EA544}"/>
              </a:ext>
            </a:extLst>
          </p:cNvPr>
          <p:cNvSpPr>
            <a:spLocks noGrp="1"/>
          </p:cNvSpPr>
          <p:nvPr>
            <p:ph type="dt" sz="half" idx="10"/>
          </p:nvPr>
        </p:nvSpPr>
        <p:spPr/>
        <p:txBody>
          <a:bodyPr/>
          <a:lstStyle/>
          <a:p>
            <a:fld id="{28293F9D-A14D-A44C-9613-984A8A0B381C}" type="datetimeFigureOut">
              <a:rPr lang="it-IT" smtClean="0"/>
              <a:t>07/11/22</a:t>
            </a:fld>
            <a:endParaRPr lang="it-IT"/>
          </a:p>
        </p:txBody>
      </p:sp>
      <p:sp>
        <p:nvSpPr>
          <p:cNvPr id="6" name="Segnaposto piè di pagina 5">
            <a:extLst>
              <a:ext uri="{FF2B5EF4-FFF2-40B4-BE49-F238E27FC236}">
                <a16:creationId xmlns:a16="http://schemas.microsoft.com/office/drawing/2014/main" id="{A57D54DD-D4AF-8507-C466-432BB1F5DB4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05F428D-0852-3265-F0E9-4B79B821964D}"/>
              </a:ext>
            </a:extLst>
          </p:cNvPr>
          <p:cNvSpPr>
            <a:spLocks noGrp="1"/>
          </p:cNvSpPr>
          <p:nvPr>
            <p:ph type="sldNum" sz="quarter" idx="12"/>
          </p:nvPr>
        </p:nvSpPr>
        <p:spPr/>
        <p:txBody>
          <a:bodyPr/>
          <a:lstStyle/>
          <a:p>
            <a:fld id="{6EB73E78-583B-AF44-8C85-30A87D722896}" type="slidenum">
              <a:rPr lang="it-IT" smtClean="0"/>
              <a:t>‹N›</a:t>
            </a:fld>
            <a:endParaRPr lang="it-IT"/>
          </a:p>
        </p:txBody>
      </p:sp>
    </p:spTree>
    <p:extLst>
      <p:ext uri="{BB962C8B-B14F-4D97-AF65-F5344CB8AC3E}">
        <p14:creationId xmlns:p14="http://schemas.microsoft.com/office/powerpoint/2010/main" val="402200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0F325E-0D49-2801-A34B-FA3350412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FFD111E-3B1C-3950-8B96-E785AE980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27C581-679E-0755-08E1-9F4D90E70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93F9D-A14D-A44C-9613-984A8A0B381C}" type="datetimeFigureOut">
              <a:rPr lang="it-IT" smtClean="0"/>
              <a:t>07/11/22</a:t>
            </a:fld>
            <a:endParaRPr lang="it-IT"/>
          </a:p>
        </p:txBody>
      </p:sp>
      <p:sp>
        <p:nvSpPr>
          <p:cNvPr id="5" name="Segnaposto piè di pagina 4">
            <a:extLst>
              <a:ext uri="{FF2B5EF4-FFF2-40B4-BE49-F238E27FC236}">
                <a16:creationId xmlns:a16="http://schemas.microsoft.com/office/drawing/2014/main" id="{BD34F211-3B62-B44D-A549-C1CCEE75D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11B3854-2DD5-88FB-A1F7-659EF91FC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73E78-583B-AF44-8C85-30A87D722896}" type="slidenum">
              <a:rPr lang="it-IT" smtClean="0"/>
              <a:t>‹N›</a:t>
            </a:fld>
            <a:endParaRPr lang="it-IT"/>
          </a:p>
        </p:txBody>
      </p:sp>
    </p:spTree>
    <p:extLst>
      <p:ext uri="{BB962C8B-B14F-4D97-AF65-F5344CB8AC3E}">
        <p14:creationId xmlns:p14="http://schemas.microsoft.com/office/powerpoint/2010/main" val="177586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DzKcDk42bcQ"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vNmrW8MEj_Y"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vwSRqaZGsPw"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newyorker.com/magazine/2010/10/04/small-change-malcolm-gladwel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yiKFYTFJ_kw"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video.gazzetta.it/italia-campione-d-europa-vialli-non-guarda-rigori-video/85cd1b52-e648-11eb-97b2-462690871418"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12192000"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89;p1"/>
          <p:cNvSpPr txBox="1">
            <a:spLocks noGrp="1"/>
          </p:cNvSpPr>
          <p:nvPr>
            <p:ph type="title"/>
          </p:nvPr>
        </p:nvSpPr>
        <p:spPr>
          <a:xfrm>
            <a:off x="6349853" y="2184928"/>
            <a:ext cx="5665076" cy="357361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ct val="100000"/>
              <a:buFont typeface="Calibri"/>
              <a:buNone/>
            </a:pPr>
            <a:br>
              <a:rPr lang="it-IT" dirty="0">
                <a:solidFill>
                  <a:schemeClr val="lt1"/>
                </a:solidFill>
              </a:rPr>
            </a:br>
            <a:br>
              <a:rPr lang="it-IT" dirty="0">
                <a:solidFill>
                  <a:schemeClr val="lt1"/>
                </a:solidFill>
              </a:rPr>
            </a:br>
            <a:br>
              <a:rPr lang="it-IT" dirty="0">
                <a:solidFill>
                  <a:schemeClr val="lt1"/>
                </a:solidFill>
              </a:rPr>
            </a:br>
            <a:br>
              <a:rPr lang="it-IT" dirty="0">
                <a:solidFill>
                  <a:schemeClr val="lt1"/>
                </a:solidFill>
              </a:rPr>
            </a:br>
            <a:r>
              <a:rPr lang="it-IT" dirty="0">
                <a:solidFill>
                  <a:schemeClr val="lt1"/>
                </a:solidFill>
              </a:rPr>
              <a:t>Capitolo 2</a:t>
            </a:r>
            <a:endParaRPr dirty="0">
              <a:solidFill>
                <a:schemeClr val="lt1"/>
              </a:solidFill>
            </a:endParaRPr>
          </a:p>
          <a:p>
            <a:pPr marL="0" marR="0" lvl="0" indent="0" algn="l" rtl="0">
              <a:lnSpc>
                <a:spcPct val="90000"/>
              </a:lnSpc>
              <a:spcBef>
                <a:spcPts val="0"/>
              </a:spcBef>
              <a:spcAft>
                <a:spcPts val="0"/>
              </a:spcAft>
              <a:buClr>
                <a:schemeClr val="lt1"/>
              </a:buClr>
              <a:buSzPct val="100000"/>
              <a:buFont typeface="Calibri"/>
              <a:buNone/>
            </a:pPr>
            <a:r>
              <a:rPr lang="it-IT" dirty="0">
                <a:solidFill>
                  <a:schemeClr val="lt1"/>
                </a:solidFill>
              </a:rPr>
              <a:t>Tra simboli e realtà</a:t>
            </a:r>
            <a:br>
              <a:rPr lang="it-IT" dirty="0">
                <a:solidFill>
                  <a:schemeClr val="lt1"/>
                </a:solidFill>
              </a:rPr>
            </a:br>
            <a:br>
              <a:rPr lang="it-IT" dirty="0">
                <a:solidFill>
                  <a:schemeClr val="lt1"/>
                </a:solidFill>
              </a:rPr>
            </a:br>
            <a:br>
              <a:rPr lang="it-IT" dirty="0">
                <a:solidFill>
                  <a:schemeClr val="lt1"/>
                </a:solidFill>
              </a:rPr>
            </a:br>
            <a:endParaRPr dirty="0">
              <a:solidFill>
                <a:schemeClr val="lt1"/>
              </a:solidFill>
            </a:endParaRPr>
          </a:p>
        </p:txBody>
      </p:sp>
      <p:sp>
        <p:nvSpPr>
          <p:cNvPr id="90" name="Google Shape;90;p1"/>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91;p1"/>
          <p:cNvSpPr/>
          <p:nvPr/>
        </p:nvSpPr>
        <p:spPr>
          <a:xfrm>
            <a:off x="0" y="0"/>
            <a:ext cx="6024154" cy="68580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a:extLst>
              <a:ext uri="{FF2B5EF4-FFF2-40B4-BE49-F238E27FC236}">
                <a16:creationId xmlns:a16="http://schemas.microsoft.com/office/drawing/2014/main" id="{47260E85-B5BC-FD91-A97D-1FC385304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4" y="587829"/>
            <a:ext cx="3447143" cy="5170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E3387-312D-C5F5-2E25-8E827D7C2407}"/>
              </a:ext>
            </a:extLst>
          </p:cNvPr>
          <p:cNvSpPr>
            <a:spLocks noGrp="1"/>
          </p:cNvSpPr>
          <p:nvPr>
            <p:ph type="title"/>
          </p:nvPr>
        </p:nvSpPr>
        <p:spPr>
          <a:xfrm>
            <a:off x="648927" y="338328"/>
            <a:ext cx="7952147" cy="1608328"/>
          </a:xfrm>
        </p:spPr>
        <p:txBody>
          <a:bodyPr>
            <a:normAutofit/>
          </a:bodyPr>
          <a:lstStyle/>
          <a:p>
            <a:r>
              <a:rPr lang="it-IT" sz="3600" dirty="0"/>
              <a:t>Il ruolo dei segni e le loro differenze</a:t>
            </a:r>
          </a:p>
        </p:txBody>
      </p:sp>
      <p:sp>
        <p:nvSpPr>
          <p:cNvPr id="10"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interni&#10;&#10;Descrizione generata automaticamente">
            <a:hlinkClick r:id="rId2"/>
            <a:extLst>
              <a:ext uri="{FF2B5EF4-FFF2-40B4-BE49-F238E27FC236}">
                <a16:creationId xmlns:a16="http://schemas.microsoft.com/office/drawing/2014/main" id="{5B10C3FD-E5D2-9616-9708-E9CEBFF71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80" y="2827619"/>
            <a:ext cx="4974336" cy="3121395"/>
          </a:xfrm>
          <a:prstGeom prst="rect">
            <a:avLst/>
          </a:prstGeom>
        </p:spPr>
      </p:pic>
      <p:sp>
        <p:nvSpPr>
          <p:cNvPr id="14"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La truffa viaggia su WhatsApp: attenzione anche ai messaggi ricevuti da  veri amici">
            <a:extLst>
              <a:ext uri="{FF2B5EF4-FFF2-40B4-BE49-F238E27FC236}">
                <a16:creationId xmlns:a16="http://schemas.microsoft.com/office/drawing/2014/main" id="{461A9204-694F-BEED-E816-77B28E5341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6484" y="2989285"/>
            <a:ext cx="4974336" cy="2798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ideos from Geiranger Norway">
            <a:extLst>
              <a:ext uri="{FF2B5EF4-FFF2-40B4-BE49-F238E27FC236}">
                <a16:creationId xmlns:a16="http://schemas.microsoft.com/office/drawing/2014/main" id="{A995D742-E2DD-5782-EB55-069C5D9A9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670" y="5335725"/>
            <a:ext cx="787625" cy="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23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7" name="Rectangle 8216">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05BC843-DC9A-7C1B-E5F2-56B965D40BBB}"/>
              </a:ext>
            </a:extLst>
          </p:cNvPr>
          <p:cNvSpPr>
            <a:spLocks noGrp="1"/>
          </p:cNvSpPr>
          <p:nvPr>
            <p:ph type="title"/>
          </p:nvPr>
        </p:nvSpPr>
        <p:spPr>
          <a:xfrm>
            <a:off x="965199" y="851517"/>
            <a:ext cx="5130795" cy="1461778"/>
          </a:xfrm>
        </p:spPr>
        <p:txBody>
          <a:bodyPr vert="horz" lIns="91440" tIns="45720" rIns="91440" bIns="45720" rtlCol="0">
            <a:normAutofit/>
          </a:bodyPr>
          <a:lstStyle/>
          <a:p>
            <a:r>
              <a:rPr lang="en-US" sz="4000" kern="1200">
                <a:latin typeface="+mj-lt"/>
                <a:ea typeface="+mj-ea"/>
                <a:cs typeface="+mj-cs"/>
              </a:rPr>
              <a:t>Culturalità dei codici</a:t>
            </a:r>
          </a:p>
        </p:txBody>
      </p:sp>
      <p:sp>
        <p:nvSpPr>
          <p:cNvPr id="4" name="Segnaposto contenuto 3">
            <a:extLst>
              <a:ext uri="{FF2B5EF4-FFF2-40B4-BE49-F238E27FC236}">
                <a16:creationId xmlns:a16="http://schemas.microsoft.com/office/drawing/2014/main" id="{6D243E04-11F8-FF76-EAC8-8AED3CE06F0D}"/>
              </a:ext>
            </a:extLst>
          </p:cNvPr>
          <p:cNvSpPr>
            <a:spLocks noGrp="1"/>
          </p:cNvSpPr>
          <p:nvPr>
            <p:ph idx="1"/>
          </p:nvPr>
        </p:nvSpPr>
        <p:spPr>
          <a:xfrm>
            <a:off x="965200" y="2470248"/>
            <a:ext cx="4048344" cy="3536236"/>
          </a:xfrm>
        </p:spPr>
        <p:txBody>
          <a:bodyPr>
            <a:normAutofit/>
          </a:bodyPr>
          <a:lstStyle/>
          <a:p>
            <a:r>
              <a:rPr lang="it-IT" sz="2400"/>
              <a:t>Ok in Giappone</a:t>
            </a:r>
          </a:p>
          <a:p>
            <a:r>
              <a:rPr lang="it-IT" sz="2400"/>
              <a:t>Insulto in Francia o Tunisia</a:t>
            </a:r>
          </a:p>
        </p:txBody>
      </p:sp>
      <p:sp>
        <p:nvSpPr>
          <p:cNvPr id="8219" name="Freeform: Shape 8218">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6" name="Picture 4" descr="Risultati immagini per emoji ok">
            <a:extLst>
              <a:ext uri="{FF2B5EF4-FFF2-40B4-BE49-F238E27FC236}">
                <a16:creationId xmlns:a16="http://schemas.microsoft.com/office/drawing/2014/main" id="{639E4182-3A0A-182B-461A-7E08AE9F5C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07334" y="2105470"/>
            <a:ext cx="2473324"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3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B0E36DD-CF22-3965-BC72-83D3B2617838}"/>
              </a:ext>
            </a:extLst>
          </p:cNvPr>
          <p:cNvSpPr>
            <a:spLocks noGrp="1"/>
          </p:cNvSpPr>
          <p:nvPr>
            <p:ph type="title"/>
          </p:nvPr>
        </p:nvSpPr>
        <p:spPr>
          <a:xfrm>
            <a:off x="686834" y="1153572"/>
            <a:ext cx="3200400" cy="4461163"/>
          </a:xfrm>
        </p:spPr>
        <p:txBody>
          <a:bodyPr>
            <a:normAutofit/>
          </a:bodyPr>
          <a:lstStyle/>
          <a:p>
            <a:r>
              <a:rPr lang="it-IT">
                <a:solidFill>
                  <a:srgbClr val="FFFFFF"/>
                </a:solidFill>
              </a:rPr>
              <a:t>Codici ed esperienza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BC49BC55-ACDD-A57B-0E18-B807395283BF}"/>
              </a:ext>
            </a:extLst>
          </p:cNvPr>
          <p:cNvSpPr>
            <a:spLocks noGrp="1"/>
          </p:cNvSpPr>
          <p:nvPr>
            <p:ph idx="1"/>
          </p:nvPr>
        </p:nvSpPr>
        <p:spPr>
          <a:xfrm>
            <a:off x="4447308" y="591344"/>
            <a:ext cx="6906491" cy="5585619"/>
          </a:xfrm>
        </p:spPr>
        <p:txBody>
          <a:bodyPr anchor="ctr">
            <a:normAutofit/>
          </a:bodyPr>
          <a:lstStyle/>
          <a:p>
            <a:pPr marL="0" indent="0">
              <a:buNone/>
            </a:pPr>
            <a:r>
              <a:rPr lang="it-IT" dirty="0">
                <a:effectLst/>
                <a:latin typeface="Times" pitchFamily="2" charset="0"/>
              </a:rPr>
              <a:t>Quanto più i quadri di riferimento esperienziali tra i comunicanti saranno sovrapponibili tanto più il processo di codifica/decodifica sarà efficace </a:t>
            </a:r>
          </a:p>
          <a:p>
            <a:pPr marL="0" indent="0">
              <a:buNone/>
            </a:pPr>
            <a:r>
              <a:rPr lang="it-IT" dirty="0">
                <a:effectLst/>
                <a:latin typeface="Times" pitchFamily="2" charset="0"/>
              </a:rPr>
              <a:t>In questo processo la memoria generata nell’esperienza produce e codifica/decodifica il significato che si vuole esprimere, i piccoli dettagli che si vogliono sottolineare e le sfumature che si creano attorno ad un discorso.</a:t>
            </a:r>
          </a:p>
          <a:p>
            <a:endParaRPr lang="it-IT" dirty="0"/>
          </a:p>
        </p:txBody>
      </p:sp>
    </p:spTree>
    <p:extLst>
      <p:ext uri="{BB962C8B-B14F-4D97-AF65-F5344CB8AC3E}">
        <p14:creationId xmlns:p14="http://schemas.microsoft.com/office/powerpoint/2010/main" val="407982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AF061887-50C9-78EE-18CC-B9B5828E71AE}"/>
              </a:ext>
            </a:extLst>
          </p:cNvPr>
          <p:cNvSpPr>
            <a:spLocks noGrp="1"/>
          </p:cNvSpPr>
          <p:nvPr>
            <p:ph type="title"/>
          </p:nvPr>
        </p:nvSpPr>
        <p:spPr>
          <a:xfrm>
            <a:off x="838200" y="365125"/>
            <a:ext cx="10515600" cy="1325563"/>
          </a:xfrm>
        </p:spPr>
        <p:txBody>
          <a:bodyPr>
            <a:normAutofit/>
          </a:bodyPr>
          <a:lstStyle/>
          <a:p>
            <a:r>
              <a:rPr lang="it-IT" dirty="0"/>
              <a:t>Un esempio</a:t>
            </a:r>
            <a:br>
              <a:rPr lang="it-IT" dirty="0"/>
            </a:br>
            <a:r>
              <a:rPr lang="it-IT" dirty="0"/>
              <a:t>Marcel Proust, </a:t>
            </a:r>
            <a:r>
              <a:rPr lang="it-IT" i="1" dirty="0"/>
              <a:t>Dalla parte di Swann</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AA7F665A-D128-39D1-A21B-E1C61C36514C}"/>
              </a:ext>
            </a:extLst>
          </p:cNvPr>
          <p:cNvSpPr>
            <a:spLocks noGrp="1"/>
          </p:cNvSpPr>
          <p:nvPr>
            <p:ph idx="1"/>
          </p:nvPr>
        </p:nvSpPr>
        <p:spPr>
          <a:xfrm>
            <a:off x="838200" y="1690688"/>
            <a:ext cx="10906125" cy="4351338"/>
          </a:xfrm>
        </p:spPr>
        <p:txBody>
          <a:bodyPr>
            <a:normAutofit fontScale="92500"/>
          </a:bodyPr>
          <a:lstStyle/>
          <a:p>
            <a:pPr marL="0" indent="0">
              <a:buNone/>
            </a:pPr>
            <a:r>
              <a:rPr lang="it-IT" sz="2400" dirty="0">
                <a:latin typeface="Calibri" panose="020F0502020204030204" pitchFamily="34" charset="0"/>
                <a:cs typeface="Calibri" panose="020F0502020204030204" pitchFamily="34" charset="0"/>
              </a:rPr>
              <a:t>Una sera d’inverno, appena rincasato, mia madre accorgendosi che avevo freddo, mi propose di prendere, contro la mia abitudine, un po’ di tè. (…) Mandò a prendere uno di quei dolci corti e paffuti, chiamati madeleine, che sembrano lo stampo della valva scanalata di una conchiglia di San Giacomo. E poco dopo, sentendomi triste per la giornata cupa e la prospettiva di un domani doloroso, portai macchinalmente alle labbra un cucchiaino del tè nel quale avevo lasciato inzuppare un pezzetto di madeleine. Ma appena la sorsata mescolata alle briciole del pasticcino toccò il mio palato, trasalii, attento al fenomeno straordinario che si svolgeva in me. Un delizioso piacere m’aveva invaso, isolato, senza nozione di causa (…) Da dove m’era potuta venire quella gioia violenta? Sentivo che era connessa col gusto del tè e della madeleine. Ma lo superava infinitamente, non doveva essere della stessa natura. Da dove veniva? Che senso aveva? Dove fermarla? (…) Depongo la tazza e mi volgo al mio spirito. Tocca a lui trovare la verità (…) All’improvviso il ricordo è davanti a me. Il gusto era quello del pezzetto di madeleine che a Combray, la domenica mattina, quando andavo a darle il buongiorno in camera sua, zia Leonia mi offriva dopo averlo inzuppato nel suo infuso di tè o di tiglio.</a:t>
            </a:r>
          </a:p>
          <a:p>
            <a:endParaRPr lang="it-IT" sz="2400" dirty="0">
              <a:latin typeface="Calibri" panose="020F0502020204030204" pitchFamily="34" charset="0"/>
              <a:cs typeface="Calibri" panose="020F0502020204030204" pitchFamily="34" charset="0"/>
            </a:endParaRPr>
          </a:p>
        </p:txBody>
      </p:sp>
      <p:pic>
        <p:nvPicPr>
          <p:cNvPr id="4" name="Picture 2" descr="Baby Story Time - Glatfelter Memorial Library">
            <a:extLst>
              <a:ext uri="{FF2B5EF4-FFF2-40B4-BE49-F238E27FC236}">
                <a16:creationId xmlns:a16="http://schemas.microsoft.com/office/drawing/2014/main" id="{DED6F4CE-B3BF-A196-1A2D-F79C21BA2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3395" y="5935663"/>
            <a:ext cx="1812393" cy="92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922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95F5C27-8DEF-A28A-6166-3FF910B54B00}"/>
              </a:ext>
            </a:extLst>
          </p:cNvPr>
          <p:cNvSpPr>
            <a:spLocks noGrp="1"/>
          </p:cNvSpPr>
          <p:nvPr>
            <p:ph type="title"/>
          </p:nvPr>
        </p:nvSpPr>
        <p:spPr>
          <a:xfrm>
            <a:off x="686834" y="1153572"/>
            <a:ext cx="3200400" cy="4461163"/>
          </a:xfrm>
        </p:spPr>
        <p:txBody>
          <a:bodyPr>
            <a:normAutofit/>
          </a:bodyPr>
          <a:lstStyle/>
          <a:p>
            <a:r>
              <a:rPr lang="it-IT" sz="4100">
                <a:solidFill>
                  <a:srgbClr val="FFFFFF"/>
                </a:solidFill>
              </a:rPr>
              <a:t>Il valore normativo del codice</a:t>
            </a:r>
            <a:br>
              <a:rPr lang="it-IT" sz="4100">
                <a:solidFill>
                  <a:srgbClr val="FFFFFF"/>
                </a:solidFill>
              </a:rPr>
            </a:br>
            <a:r>
              <a:rPr lang="it-IT" sz="4100">
                <a:solidFill>
                  <a:srgbClr val="FFFFFF"/>
                </a:solidFill>
              </a:rPr>
              <a:t>(ampliamento da Morris 1946)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D47E8B07-5ECE-3DAE-92C4-33439249B7E4}"/>
              </a:ext>
            </a:extLst>
          </p:cNvPr>
          <p:cNvSpPr>
            <a:spLocks noGrp="1"/>
          </p:cNvSpPr>
          <p:nvPr>
            <p:ph idx="1"/>
          </p:nvPr>
        </p:nvSpPr>
        <p:spPr>
          <a:xfrm>
            <a:off x="4447308" y="591344"/>
            <a:ext cx="7741644" cy="5585619"/>
          </a:xfrm>
        </p:spPr>
        <p:txBody>
          <a:bodyPr anchor="ctr">
            <a:normAutofit/>
          </a:bodyPr>
          <a:lstStyle/>
          <a:p>
            <a:pPr marL="0" indent="0">
              <a:buNone/>
            </a:pPr>
            <a:r>
              <a:rPr lang="it-IT" sz="2200" dirty="0">
                <a:effectLst/>
              </a:rPr>
              <a:t>Morris ha riconosciuto 5 caratteristiche principali (+ 1 nostra): </a:t>
            </a:r>
          </a:p>
          <a:p>
            <a:pPr marL="514350" indent="-514350">
              <a:buAutoNum type="arabicPeriod"/>
            </a:pPr>
            <a:r>
              <a:rPr lang="it-IT" sz="2200" dirty="0">
                <a:effectLst/>
              </a:rPr>
              <a:t>un codice è un insieme di segni dotati di significato; </a:t>
            </a:r>
          </a:p>
          <a:p>
            <a:pPr marL="514350" indent="-514350">
              <a:buAutoNum type="arabicPeriod"/>
            </a:pPr>
            <a:r>
              <a:rPr lang="it-IT" sz="2200" dirty="0">
                <a:effectLst/>
              </a:rPr>
              <a:t>i codici sono </a:t>
            </a:r>
            <a:r>
              <a:rPr lang="it-IT" sz="2200" i="1" dirty="0">
                <a:effectLst/>
              </a:rPr>
              <a:t>intersoggettivi</a:t>
            </a:r>
            <a:r>
              <a:rPr lang="it-IT" sz="2200" dirty="0">
                <a:effectLst/>
              </a:rPr>
              <a:t>, cioè appartengono a una </a:t>
            </a:r>
            <a:r>
              <a:rPr lang="it-IT" sz="2200" i="1" dirty="0">
                <a:effectLst/>
              </a:rPr>
              <a:t>comunità di interpreti</a:t>
            </a:r>
            <a:r>
              <a:rPr lang="it-IT" sz="2200" dirty="0">
                <a:effectLst/>
              </a:rPr>
              <a:t> </a:t>
            </a:r>
          </a:p>
          <a:p>
            <a:pPr marL="514350" indent="-514350">
              <a:buAutoNum type="arabicPeriod"/>
            </a:pPr>
            <a:r>
              <a:rPr lang="it-IT" sz="2200" dirty="0">
                <a:effectLst/>
              </a:rPr>
              <a:t>i codici, per servire al loro scopo, devono essere composti di segni producibili e riproducibili </a:t>
            </a:r>
          </a:p>
          <a:p>
            <a:pPr marL="514350" indent="-514350">
              <a:buAutoNum type="arabicPeriod"/>
            </a:pPr>
            <a:r>
              <a:rPr lang="it-IT" sz="2200" dirty="0">
                <a:effectLst/>
              </a:rPr>
              <a:t> i segni del codice sono </a:t>
            </a:r>
            <a:r>
              <a:rPr lang="it-IT" sz="2200" i="1" dirty="0" err="1">
                <a:effectLst/>
              </a:rPr>
              <a:t>plurisituazionali</a:t>
            </a:r>
            <a:r>
              <a:rPr lang="it-IT" sz="2200" i="1" dirty="0">
                <a:effectLst/>
              </a:rPr>
              <a:t> </a:t>
            </a:r>
            <a:r>
              <a:rPr lang="it-IT" sz="2200" dirty="0">
                <a:effectLst/>
              </a:rPr>
              <a:t>cioè mantengono una costanza di significato in situazioni diversissime</a:t>
            </a:r>
          </a:p>
          <a:p>
            <a:pPr marL="514350" indent="-514350">
              <a:buAutoNum type="arabicPeriod"/>
            </a:pPr>
            <a:r>
              <a:rPr lang="it-IT" sz="2200" dirty="0">
                <a:effectLst/>
              </a:rPr>
              <a:t>i segni dei codici non stanno semplicemente l’uno accanto all’altro in modo casuale, ma si combinano secondo regole e sequenze determinate</a:t>
            </a:r>
          </a:p>
          <a:p>
            <a:pPr marL="514350" indent="-514350">
              <a:buAutoNum type="arabicPeriod"/>
            </a:pPr>
            <a:r>
              <a:rPr lang="it-IT" sz="2200" dirty="0"/>
              <a:t>(+) </a:t>
            </a:r>
            <a:r>
              <a:rPr lang="it-IT" sz="2200" dirty="0">
                <a:effectLst/>
              </a:rPr>
              <a:t>i </a:t>
            </a:r>
            <a:r>
              <a:rPr lang="it-IT" sz="2200" i="1" dirty="0">
                <a:effectLst/>
              </a:rPr>
              <a:t>codici hanno un carattere normativo e almeno parzialmente costrittivo </a:t>
            </a:r>
            <a:endParaRPr lang="it-IT" sz="2200" dirty="0">
              <a:effectLst/>
            </a:endParaRPr>
          </a:p>
          <a:p>
            <a:endParaRPr lang="it-IT" sz="2200" dirty="0"/>
          </a:p>
        </p:txBody>
      </p:sp>
    </p:spTree>
    <p:extLst>
      <p:ext uri="{BB962C8B-B14F-4D97-AF65-F5344CB8AC3E}">
        <p14:creationId xmlns:p14="http://schemas.microsoft.com/office/powerpoint/2010/main" val="51953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11839F6-673B-38F3-AFF6-F446F8BE024E}"/>
              </a:ext>
            </a:extLst>
          </p:cNvPr>
          <p:cNvSpPr>
            <a:spLocks noGrp="1"/>
          </p:cNvSpPr>
          <p:nvPr>
            <p:ph type="title"/>
          </p:nvPr>
        </p:nvSpPr>
        <p:spPr>
          <a:xfrm>
            <a:off x="572493" y="238539"/>
            <a:ext cx="11018520" cy="1434415"/>
          </a:xfrm>
        </p:spPr>
        <p:txBody>
          <a:bodyPr anchor="b">
            <a:normAutofit/>
          </a:bodyPr>
          <a:lstStyle/>
          <a:p>
            <a:r>
              <a:rPr lang="it-IT" sz="5400"/>
              <a:t>Codici estesi e obbligo di dire</a:t>
            </a:r>
          </a:p>
        </p:txBody>
      </p:sp>
      <p:sp>
        <p:nvSpPr>
          <p:cNvPr id="92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AABB648-3A6E-2E42-B6D9-071208C7F008}"/>
              </a:ext>
            </a:extLst>
          </p:cNvPr>
          <p:cNvSpPr>
            <a:spLocks noGrp="1"/>
          </p:cNvSpPr>
          <p:nvPr>
            <p:ph idx="1"/>
          </p:nvPr>
        </p:nvSpPr>
        <p:spPr>
          <a:xfrm>
            <a:off x="572493" y="2071316"/>
            <a:ext cx="6713552" cy="4119172"/>
          </a:xfrm>
        </p:spPr>
        <p:txBody>
          <a:bodyPr anchor="t">
            <a:normAutofit/>
          </a:bodyPr>
          <a:lstStyle/>
          <a:p>
            <a:pPr marL="457200" indent="-457200">
              <a:buFont typeface="Arial" panose="020B0604020202020204" pitchFamily="34" charset="0"/>
              <a:buChar char="•"/>
            </a:pPr>
            <a:r>
              <a:rPr lang="it-IT" sz="2200" dirty="0">
                <a:hlinkClick r:id="rId2"/>
              </a:rPr>
              <a:t>I generi (genres) come macro-codici: il caso del western</a:t>
            </a:r>
            <a:endParaRPr lang="it-IT" sz="2200" dirty="0"/>
          </a:p>
          <a:p>
            <a:pPr marL="457200" indent="-457200">
              <a:buFont typeface="Arial" panose="020B0604020202020204" pitchFamily="34" charset="0"/>
              <a:buChar char="•"/>
            </a:pPr>
            <a:endParaRPr lang="it-IT" sz="2200" dirty="0"/>
          </a:p>
          <a:p>
            <a:pPr marL="457200" indent="-457200">
              <a:buFont typeface="Arial" panose="020B0604020202020204" pitchFamily="34" charset="0"/>
              <a:buChar char="•"/>
            </a:pPr>
            <a:r>
              <a:rPr lang="it-IT" sz="2200" dirty="0"/>
              <a:t>Il politically </a:t>
            </a:r>
            <a:r>
              <a:rPr lang="it-IT" sz="2200" dirty="0" err="1"/>
              <a:t>correct</a:t>
            </a:r>
            <a:r>
              <a:rPr lang="it-IT" sz="2200" dirty="0"/>
              <a:t> come codice</a:t>
            </a:r>
          </a:p>
          <a:p>
            <a:pPr marL="457200" indent="-457200">
              <a:buFont typeface="Arial" panose="020B0604020202020204" pitchFamily="34" charset="0"/>
              <a:buChar char="•"/>
            </a:pPr>
            <a:endParaRPr lang="it-IT" sz="2200" dirty="0"/>
          </a:p>
          <a:p>
            <a:pPr marL="457200" indent="-457200">
              <a:buFont typeface="Arial" panose="020B0604020202020204" pitchFamily="34" charset="0"/>
              <a:buChar char="•"/>
            </a:pPr>
            <a:r>
              <a:rPr lang="it-IT" sz="2200" dirty="0"/>
              <a:t>La </a:t>
            </a:r>
            <a:r>
              <a:rPr lang="it-IT" sz="2200" dirty="0" err="1"/>
              <a:t>cancel</a:t>
            </a:r>
            <a:r>
              <a:rPr lang="it-IT" sz="2200" dirty="0"/>
              <a:t> culture e il problema della storicità dei codici</a:t>
            </a:r>
          </a:p>
          <a:p>
            <a:pPr marL="0" indent="0">
              <a:buNone/>
            </a:pPr>
            <a:endParaRPr lang="it-IT" sz="2200" dirty="0"/>
          </a:p>
        </p:txBody>
      </p:sp>
      <p:pic>
        <p:nvPicPr>
          <p:cNvPr id="9218" name="Picture 2" descr="It's time to cancel 'cancel culture' – The Talon">
            <a:extLst>
              <a:ext uri="{FF2B5EF4-FFF2-40B4-BE49-F238E27FC236}">
                <a16:creationId xmlns:a16="http://schemas.microsoft.com/office/drawing/2014/main" id="{FB805B4A-D132-BA20-9345-DE0FBCE10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83" r="1070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deos from Geiranger Norway">
            <a:extLst>
              <a:ext uri="{FF2B5EF4-FFF2-40B4-BE49-F238E27FC236}">
                <a16:creationId xmlns:a16="http://schemas.microsoft.com/office/drawing/2014/main" id="{606FEF8C-C6BE-CEE2-B765-246861806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420" y="2093976"/>
            <a:ext cx="787625" cy="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C0A3E02-DD04-0CE0-095C-274B79C0A91D}"/>
              </a:ext>
            </a:extLst>
          </p:cNvPr>
          <p:cNvSpPr>
            <a:spLocks noGrp="1"/>
          </p:cNvSpPr>
          <p:nvPr>
            <p:ph type="title"/>
          </p:nvPr>
        </p:nvSpPr>
        <p:spPr>
          <a:xfrm>
            <a:off x="686834" y="1153572"/>
            <a:ext cx="3200400" cy="4461163"/>
          </a:xfrm>
        </p:spPr>
        <p:txBody>
          <a:bodyPr>
            <a:normAutofit/>
          </a:bodyPr>
          <a:lstStyle/>
          <a:p>
            <a:r>
              <a:rPr lang="it-IT">
                <a:solidFill>
                  <a:srgbClr val="FFFFFF"/>
                </a:solidFill>
              </a:rPr>
              <a:t>La questione del segno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F9F2ED1C-8E98-13FF-C9BE-ACB86F941719}"/>
              </a:ext>
            </a:extLst>
          </p:cNvPr>
          <p:cNvSpPr>
            <a:spLocks noGrp="1"/>
          </p:cNvSpPr>
          <p:nvPr>
            <p:ph idx="1"/>
          </p:nvPr>
        </p:nvSpPr>
        <p:spPr>
          <a:xfrm>
            <a:off x="4447308" y="591344"/>
            <a:ext cx="6906491" cy="5585619"/>
          </a:xfrm>
        </p:spPr>
        <p:txBody>
          <a:bodyPr anchor="ctr">
            <a:normAutofit/>
          </a:bodyPr>
          <a:lstStyle/>
          <a:p>
            <a:pPr marL="0" indent="0">
              <a:buNone/>
            </a:pPr>
            <a:r>
              <a:rPr lang="it-IT" sz="4800" dirty="0">
                <a:effectLst/>
                <a:latin typeface="Calibri" panose="020F0502020204030204" pitchFamily="34" charset="0"/>
                <a:ea typeface="Calibri" panose="020F0502020204030204" pitchFamily="34" charset="0"/>
                <a:cs typeface="Times New Roman" panose="02020603050405020304" pitchFamily="18" charset="0"/>
              </a:rPr>
              <a:t>Il segno è qualcosa che “sta al posto”, sostituisce, evoca, richiama qualche altra cosa</a:t>
            </a:r>
            <a:endParaRPr lang="it-IT" dirty="0"/>
          </a:p>
        </p:txBody>
      </p:sp>
    </p:spTree>
    <p:extLst>
      <p:ext uri="{BB962C8B-B14F-4D97-AF65-F5344CB8AC3E}">
        <p14:creationId xmlns:p14="http://schemas.microsoft.com/office/powerpoint/2010/main" val="300320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FD9A614-51FF-36AC-9CEC-35483D3A810B}"/>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3700" kern="1200" dirty="0">
                <a:solidFill>
                  <a:schemeClr val="tx1"/>
                </a:solidFill>
                <a:latin typeface="+mj-lt"/>
                <a:ea typeface="+mj-ea"/>
                <a:cs typeface="+mj-cs"/>
              </a:rPr>
              <a:t>La natura del segno («</a:t>
            </a:r>
            <a:r>
              <a:rPr lang="en-US" sz="3700" kern="1200" dirty="0" err="1">
                <a:solidFill>
                  <a:schemeClr val="tx1"/>
                </a:solidFill>
                <a:latin typeface="+mj-lt"/>
                <a:ea typeface="+mj-ea"/>
                <a:cs typeface="+mj-cs"/>
              </a:rPr>
              <a:t>qualcosa</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che</a:t>
            </a:r>
            <a:r>
              <a:rPr lang="en-US" sz="3700" kern="1200" dirty="0">
                <a:solidFill>
                  <a:schemeClr val="tx1"/>
                </a:solidFill>
                <a:latin typeface="+mj-lt"/>
                <a:ea typeface="+mj-ea"/>
                <a:cs typeface="+mj-cs"/>
              </a:rPr>
              <a:t> </a:t>
            </a:r>
            <a:r>
              <a:rPr lang="en-US" sz="3700" kern="1200" dirty="0" err="1">
                <a:solidFill>
                  <a:schemeClr val="tx1"/>
                </a:solidFill>
                <a:latin typeface="+mj-lt"/>
                <a:ea typeface="+mj-ea"/>
                <a:cs typeface="+mj-cs"/>
              </a:rPr>
              <a:t>sta</a:t>
            </a:r>
            <a:r>
              <a:rPr lang="en-US" sz="3700" kern="1200" dirty="0">
                <a:solidFill>
                  <a:schemeClr val="tx1"/>
                </a:solidFill>
                <a:latin typeface="+mj-lt"/>
                <a:ea typeface="+mj-ea"/>
                <a:cs typeface="+mj-cs"/>
              </a:rPr>
              <a:t> per </a:t>
            </a:r>
            <a:r>
              <a:rPr lang="en-US" sz="3700" kern="1200" dirty="0" err="1">
                <a:solidFill>
                  <a:schemeClr val="tx1"/>
                </a:solidFill>
                <a:latin typeface="+mj-lt"/>
                <a:ea typeface="+mj-ea"/>
                <a:cs typeface="+mj-cs"/>
              </a:rPr>
              <a:t>qualcos’altro</a:t>
            </a:r>
            <a:r>
              <a:rPr lang="en-US" sz="3700" kern="1200" dirty="0">
                <a:solidFill>
                  <a:schemeClr val="tx1"/>
                </a:solidFill>
                <a:latin typeface="+mj-lt"/>
                <a:ea typeface="+mj-ea"/>
                <a:cs typeface="+mj-cs"/>
              </a:rPr>
              <a:t>»)</a:t>
            </a: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Segnaposto contenuto 3">
            <a:extLst>
              <a:ext uri="{FF2B5EF4-FFF2-40B4-BE49-F238E27FC236}">
                <a16:creationId xmlns:a16="http://schemas.microsoft.com/office/drawing/2014/main" id="{E51FC55E-37E3-14C4-C170-5D40DB0D96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8466" y="2038052"/>
            <a:ext cx="7595068" cy="4462103"/>
          </a:xfrm>
          <a:prstGeom prst="rect">
            <a:avLst/>
          </a:prstGeom>
        </p:spPr>
      </p:pic>
    </p:spTree>
    <p:extLst>
      <p:ext uri="{BB962C8B-B14F-4D97-AF65-F5344CB8AC3E}">
        <p14:creationId xmlns:p14="http://schemas.microsoft.com/office/powerpoint/2010/main" val="196005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E11275E-29F1-8A07-265E-E98A24102836}"/>
              </a:ext>
            </a:extLst>
          </p:cNvPr>
          <p:cNvSpPr>
            <a:spLocks noGrp="1"/>
          </p:cNvSpPr>
          <p:nvPr>
            <p:ph type="title"/>
          </p:nvPr>
        </p:nvSpPr>
        <p:spPr>
          <a:xfrm>
            <a:off x="686834" y="1153572"/>
            <a:ext cx="3200400" cy="4461163"/>
          </a:xfrm>
        </p:spPr>
        <p:txBody>
          <a:bodyPr>
            <a:normAutofit/>
          </a:bodyPr>
          <a:lstStyle/>
          <a:p>
            <a:r>
              <a:rPr lang="it-IT">
                <a:solidFill>
                  <a:srgbClr val="FFFFFF"/>
                </a:solidFill>
              </a:rPr>
              <a:t>I complessi rapporti tra segno e codice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F82BA075-9C0E-F321-4246-E663819F0E13}"/>
              </a:ext>
            </a:extLst>
          </p:cNvPr>
          <p:cNvSpPr>
            <a:spLocks noGrp="1"/>
          </p:cNvSpPr>
          <p:nvPr>
            <p:ph idx="1"/>
          </p:nvPr>
        </p:nvSpPr>
        <p:spPr>
          <a:xfrm>
            <a:off x="4447308" y="591344"/>
            <a:ext cx="6906491" cy="5585619"/>
          </a:xfrm>
        </p:spPr>
        <p:txBody>
          <a:bodyPr anchor="ctr">
            <a:normAutofit/>
          </a:bodyPr>
          <a:lstStyle/>
          <a:p>
            <a:pPr marL="342900" indent="-342900">
              <a:buFont typeface="Arial" panose="020B0604020202020204" pitchFamily="34" charset="0"/>
              <a:buChar char="•"/>
            </a:pPr>
            <a:r>
              <a:rPr lang="it-IT" dirty="0">
                <a:latin typeface="Times" pitchFamily="2" charset="0"/>
              </a:rPr>
              <a:t>De Saussure e lo strutturalismo: centralità del codice sul segno</a:t>
            </a:r>
          </a:p>
          <a:p>
            <a:pPr marL="342900" indent="-342900">
              <a:buFont typeface="Arial" panose="020B0604020202020204" pitchFamily="34" charset="0"/>
              <a:buChar char="•"/>
            </a:pPr>
            <a:endParaRPr lang="it-IT" dirty="0">
              <a:effectLst/>
              <a:latin typeface="Times" pitchFamily="2" charset="0"/>
            </a:endParaRPr>
          </a:p>
          <a:p>
            <a:pPr marL="342900" indent="-342900">
              <a:buFont typeface="Arial" panose="020B0604020202020204" pitchFamily="34" charset="0"/>
              <a:buChar char="•"/>
            </a:pPr>
            <a:r>
              <a:rPr lang="it-IT" dirty="0">
                <a:latin typeface="Times" pitchFamily="2" charset="0"/>
              </a:rPr>
              <a:t>Wittgenstein: il ruolo dei giochi linguistici</a:t>
            </a:r>
            <a:br>
              <a:rPr lang="it-IT" dirty="0">
                <a:effectLst/>
                <a:latin typeface="Times" pitchFamily="2" charset="0"/>
              </a:rPr>
            </a:br>
            <a:endParaRPr lang="it-IT" dirty="0">
              <a:effectLst/>
              <a:latin typeface="Times" pitchFamily="2" charset="0"/>
            </a:endParaRPr>
          </a:p>
          <a:p>
            <a:pPr marL="342900" indent="-342900">
              <a:buFont typeface="Arial" panose="020B0604020202020204" pitchFamily="34" charset="0"/>
              <a:buChar char="•"/>
            </a:pPr>
            <a:r>
              <a:rPr lang="it-IT" dirty="0">
                <a:effectLst/>
                <a:latin typeface="Times" pitchFamily="2" charset="0"/>
              </a:rPr>
              <a:t>Oggi larghissima parte dei linguisti ritiene che il codice linguistico debba essere interpretato come un repertorio di termini, significati e usi, da cui i parlanti attingono interpretando i </a:t>
            </a:r>
            <a:r>
              <a:rPr lang="it-IT" i="1" dirty="0">
                <a:effectLst/>
                <a:latin typeface="Times" pitchFamily="2" charset="0"/>
              </a:rPr>
              <a:t>contesti</a:t>
            </a:r>
            <a:r>
              <a:rPr lang="it-IT" dirty="0">
                <a:effectLst/>
                <a:latin typeface="Times" pitchFamily="2" charset="0"/>
              </a:rPr>
              <a:t>.</a:t>
            </a:r>
          </a:p>
          <a:p>
            <a:pPr marL="0" indent="0">
              <a:buNone/>
            </a:pPr>
            <a:endParaRPr lang="it-IT" dirty="0"/>
          </a:p>
        </p:txBody>
      </p:sp>
    </p:spTree>
    <p:extLst>
      <p:ext uri="{BB962C8B-B14F-4D97-AF65-F5344CB8AC3E}">
        <p14:creationId xmlns:p14="http://schemas.microsoft.com/office/powerpoint/2010/main" val="120447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FD9A614-51FF-36AC-9CEC-35483D3A810B}"/>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3700" kern="1200" dirty="0">
                <a:solidFill>
                  <a:schemeClr val="tx1"/>
                </a:solidFill>
                <a:latin typeface="+mj-lt"/>
                <a:ea typeface="+mj-ea"/>
                <a:cs typeface="+mj-cs"/>
              </a:rPr>
              <a:t>Il segno per </a:t>
            </a:r>
            <a:r>
              <a:rPr lang="en-US" sz="3700" kern="1200" dirty="0" err="1">
                <a:solidFill>
                  <a:schemeClr val="tx1"/>
                </a:solidFill>
                <a:latin typeface="+mj-lt"/>
                <a:ea typeface="+mj-ea"/>
                <a:cs typeface="+mj-cs"/>
              </a:rPr>
              <a:t>qualcuno</a:t>
            </a:r>
            <a:endParaRPr lang="en-US" sz="37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Immagine 6">
            <a:extLst>
              <a:ext uri="{FF2B5EF4-FFF2-40B4-BE49-F238E27FC236}">
                <a16:creationId xmlns:a16="http://schemas.microsoft.com/office/drawing/2014/main" id="{F6F59C38-ADF8-C423-6F9A-9D6513C68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811" y="2026239"/>
            <a:ext cx="8981091" cy="4683472"/>
          </a:xfrm>
          <a:prstGeom prst="rect">
            <a:avLst/>
          </a:prstGeom>
        </p:spPr>
      </p:pic>
    </p:spTree>
    <p:extLst>
      <p:ext uri="{BB962C8B-B14F-4D97-AF65-F5344CB8AC3E}">
        <p14:creationId xmlns:p14="http://schemas.microsoft.com/office/powerpoint/2010/main" val="68206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Segnaposto contenuto 18" descr="Immagine che contiene testo, persona&#10;&#10;Descrizione generata automaticamente">
            <a:hlinkClick r:id="rId2"/>
            <a:extLst>
              <a:ext uri="{FF2B5EF4-FFF2-40B4-BE49-F238E27FC236}">
                <a16:creationId xmlns:a16="http://schemas.microsoft.com/office/drawing/2014/main" id="{2AFA8AEC-0FD8-FE2A-E227-29E513F2D6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04" b="25620"/>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DE6E7FE-6327-DA2E-7F0F-144E65B54AD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Realtà</a:t>
            </a:r>
            <a:r>
              <a:rPr lang="en-US" sz="3600" dirty="0">
                <a:solidFill>
                  <a:schemeClr val="tx1">
                    <a:lumMod val="85000"/>
                    <a:lumOff val="15000"/>
                  </a:schemeClr>
                </a:solidFill>
              </a:rPr>
              <a:t>, </a:t>
            </a:r>
            <a:r>
              <a:rPr lang="en-US" sz="3600">
                <a:solidFill>
                  <a:schemeClr val="tx1">
                    <a:lumMod val="85000"/>
                    <a:lumOff val="15000"/>
                  </a:schemeClr>
                </a:solidFill>
              </a:rPr>
              <a:t>mediazione</a:t>
            </a:r>
            <a:r>
              <a:rPr lang="en-US" sz="3600" dirty="0">
                <a:solidFill>
                  <a:schemeClr val="tx1">
                    <a:lumMod val="85000"/>
                    <a:lumOff val="15000"/>
                  </a:schemeClr>
                </a:solidFill>
              </a:rPr>
              <a:t>, </a:t>
            </a:r>
            <a:r>
              <a:rPr lang="en-US" sz="3600">
                <a:solidFill>
                  <a:schemeClr val="tx1">
                    <a:lumMod val="85000"/>
                    <a:lumOff val="15000"/>
                  </a:schemeClr>
                </a:solidFill>
              </a:rPr>
              <a:t>mediatizzazione</a:t>
            </a:r>
            <a:endParaRPr lang="en-US" sz="3600" dirty="0">
              <a:solidFill>
                <a:schemeClr val="tx1">
                  <a:lumMod val="85000"/>
                  <a:lumOff val="15000"/>
                </a:schemeClr>
              </a:solidFill>
            </a:endParaRP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0" name="Picture 2" descr="Videos from Geiranger Norway">
            <a:extLst>
              <a:ext uri="{FF2B5EF4-FFF2-40B4-BE49-F238E27FC236}">
                <a16:creationId xmlns:a16="http://schemas.microsoft.com/office/drawing/2014/main" id="{791B0316-F2C8-1A7D-5326-C014DC654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8273" y="5423720"/>
            <a:ext cx="787625" cy="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95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96EADA7-3926-A15B-BB90-3A3FA0DBB669}"/>
              </a:ext>
            </a:extLst>
          </p:cNvPr>
          <p:cNvSpPr>
            <a:spLocks noGrp="1"/>
          </p:cNvSpPr>
          <p:nvPr>
            <p:ph type="title"/>
          </p:nvPr>
        </p:nvSpPr>
        <p:spPr>
          <a:xfrm>
            <a:off x="640080" y="325369"/>
            <a:ext cx="4368602" cy="1956841"/>
          </a:xfrm>
        </p:spPr>
        <p:txBody>
          <a:bodyPr anchor="b">
            <a:noAutofit/>
          </a:bodyPr>
          <a:lstStyle/>
          <a:p>
            <a:r>
              <a:rPr lang="it-IT" sz="2800" dirty="0"/>
              <a:t>- «Altoparlanti» domestici come assistenti digitali</a:t>
            </a:r>
            <a:br>
              <a:rPr lang="it-IT" sz="2800" dirty="0"/>
            </a:br>
            <a:r>
              <a:rPr lang="it-IT" sz="2800" dirty="0"/>
              <a:t>- Smartwatch</a:t>
            </a:r>
            <a:br>
              <a:rPr lang="it-IT" sz="2800" dirty="0"/>
            </a:br>
            <a:r>
              <a:rPr lang="it-IT" sz="2800" dirty="0"/>
              <a:t>- Chatbot</a:t>
            </a:r>
            <a:br>
              <a:rPr lang="it-IT" sz="2800" dirty="0"/>
            </a:br>
            <a:r>
              <a:rPr lang="it-IT" sz="2800" dirty="0"/>
              <a:t>- Avatar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interni, blu, topo, nero">
            <a:extLst>
              <a:ext uri="{FF2B5EF4-FFF2-40B4-BE49-F238E27FC236}">
                <a16:creationId xmlns:a16="http://schemas.microsoft.com/office/drawing/2014/main" id="{AFED4BCF-E663-10CE-0DD2-3B5847612FBB}"/>
              </a:ext>
            </a:extLst>
          </p:cNvPr>
          <p:cNvPicPr>
            <a:picLocks noChangeAspect="1"/>
          </p:cNvPicPr>
          <p:nvPr/>
        </p:nvPicPr>
        <p:blipFill rotWithShape="1">
          <a:blip r:embed="rId2"/>
          <a:srcRect l="12013" r="315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asellaDiTesto 4">
            <a:extLst>
              <a:ext uri="{FF2B5EF4-FFF2-40B4-BE49-F238E27FC236}">
                <a16:creationId xmlns:a16="http://schemas.microsoft.com/office/drawing/2014/main" id="{6589EFC5-1622-54D3-D9F8-914A105287D3}"/>
              </a:ext>
            </a:extLst>
          </p:cNvPr>
          <p:cNvSpPr txBox="1"/>
          <p:nvPr/>
        </p:nvSpPr>
        <p:spPr>
          <a:xfrm>
            <a:off x="368973" y="3111229"/>
            <a:ext cx="4573757" cy="1938992"/>
          </a:xfrm>
          <a:prstGeom prst="rect">
            <a:avLst/>
          </a:prstGeom>
          <a:noFill/>
        </p:spPr>
        <p:txBody>
          <a:bodyPr wrap="square">
            <a:spAutoFit/>
          </a:bodyPr>
          <a:lstStyle/>
          <a:p>
            <a:r>
              <a:rPr lang="it-IT" sz="2400" dirty="0">
                <a:solidFill>
                  <a:schemeClr val="dk1"/>
                </a:solidFill>
                <a:latin typeface="Calibri"/>
                <a:cs typeface="Calibri"/>
                <a:sym typeface="Calibri"/>
              </a:rPr>
              <a:t>Viviamo il quotidiano circondati da agenti intelligenti che mediano il nostro rapporto nella ricerca di informazioni, nell’organizzare il nostro tempo e le nostre relazioni</a:t>
            </a:r>
          </a:p>
        </p:txBody>
      </p:sp>
    </p:spTree>
    <p:extLst>
      <p:ext uri="{BB962C8B-B14F-4D97-AF65-F5344CB8AC3E}">
        <p14:creationId xmlns:p14="http://schemas.microsoft.com/office/powerpoint/2010/main" val="3035074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52D07D9-38A7-4DC3-AEC4-DE5CCCDE8AAA}"/>
              </a:ext>
            </a:extLst>
          </p:cNvPr>
          <p:cNvSpPr>
            <a:spLocks noGrp="1"/>
          </p:cNvSpPr>
          <p:nvPr>
            <p:ph type="title"/>
          </p:nvPr>
        </p:nvSpPr>
        <p:spPr>
          <a:xfrm>
            <a:off x="100013" y="1153572"/>
            <a:ext cx="4067259" cy="4461163"/>
          </a:xfrm>
        </p:spPr>
        <p:txBody>
          <a:bodyPr>
            <a:normAutofit/>
          </a:bodyPr>
          <a:lstStyle/>
          <a:p>
            <a:r>
              <a:rPr lang="it-IT" sz="3600" dirty="0">
                <a:solidFill>
                  <a:srgbClr val="FFFFFF"/>
                </a:solidFill>
              </a:rPr>
              <a:t>Il ruolo dell’interpretazione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830B8153-E13F-D2BE-BB0F-AAEB7ED83BFC}"/>
              </a:ext>
            </a:extLst>
          </p:cNvPr>
          <p:cNvSpPr>
            <a:spLocks noGrp="1"/>
          </p:cNvSpPr>
          <p:nvPr>
            <p:ph idx="1"/>
          </p:nvPr>
        </p:nvSpPr>
        <p:spPr>
          <a:xfrm>
            <a:off x="4447308" y="591344"/>
            <a:ext cx="6906491" cy="5585619"/>
          </a:xfrm>
        </p:spPr>
        <p:txBody>
          <a:bodyPr anchor="ctr">
            <a:normAutofit/>
          </a:bodyPr>
          <a:lstStyle/>
          <a:p>
            <a:pPr marL="0" indent="0">
              <a:buNone/>
            </a:pPr>
            <a:r>
              <a:rPr lang="it-IT" dirty="0">
                <a:effectLst/>
              </a:rPr>
              <a:t>L’interpretazione </a:t>
            </a:r>
            <a:r>
              <a:rPr lang="it-IT">
                <a:effectLst/>
              </a:rPr>
              <a:t>è un </a:t>
            </a:r>
            <a:r>
              <a:rPr lang="it-IT" dirty="0">
                <a:effectLst/>
              </a:rPr>
              <a:t>elemento essenziale per dare un significato al mondo e quindi in ogni processo comunicativo. Per Peirce i segni non sono quindi solo qualcosa che sta al posto di qualcos’altro, ma – più a fondo – qualcosa che sta per qualcos’altro per </a:t>
            </a:r>
            <a:r>
              <a:rPr lang="it-IT" i="1" dirty="0">
                <a:effectLst/>
              </a:rPr>
              <a:t>qualcuno</a:t>
            </a:r>
            <a:r>
              <a:rPr lang="it-IT" dirty="0">
                <a:effectLst/>
              </a:rPr>
              <a:t>. Questa associazione – detta </a:t>
            </a:r>
            <a:r>
              <a:rPr lang="it-IT" i="1" dirty="0">
                <a:effectLst/>
              </a:rPr>
              <a:t>significazione </a:t>
            </a:r>
            <a:r>
              <a:rPr lang="it-IT" dirty="0">
                <a:effectLst/>
              </a:rPr>
              <a:t>– è un processo della mente che è possibile anche se non necessario.</a:t>
            </a:r>
          </a:p>
          <a:p>
            <a:endParaRPr lang="it-IT" dirty="0"/>
          </a:p>
        </p:txBody>
      </p:sp>
    </p:spTree>
    <p:extLst>
      <p:ext uri="{BB962C8B-B14F-4D97-AF65-F5344CB8AC3E}">
        <p14:creationId xmlns:p14="http://schemas.microsoft.com/office/powerpoint/2010/main" val="3058166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4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8D90E2E-0479-53F4-55F1-8572199F3DC0}"/>
              </a:ext>
            </a:extLst>
          </p:cNvPr>
          <p:cNvSpPr>
            <a:spLocks noGrp="1"/>
          </p:cNvSpPr>
          <p:nvPr>
            <p:ph type="title"/>
          </p:nvPr>
        </p:nvSpPr>
        <p:spPr>
          <a:xfrm>
            <a:off x="630936" y="639520"/>
            <a:ext cx="3429000" cy="1719072"/>
          </a:xfrm>
        </p:spPr>
        <p:txBody>
          <a:bodyPr anchor="b">
            <a:normAutofit/>
          </a:bodyPr>
          <a:lstStyle/>
          <a:p>
            <a:r>
              <a:rPr lang="it-IT" sz="5400"/>
              <a:t>Tipi di segni</a:t>
            </a:r>
          </a:p>
        </p:txBody>
      </p:sp>
      <p:sp>
        <p:nvSpPr>
          <p:cNvPr id="1025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artello 'attenti al cane': padrone responsabile anche se non è  obbligatorio -">
            <a:extLst>
              <a:ext uri="{FF2B5EF4-FFF2-40B4-BE49-F238E27FC236}">
                <a16:creationId xmlns:a16="http://schemas.microsoft.com/office/drawing/2014/main" id="{FD897846-FED9-0E7F-0EA8-C187593363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99352" y="1946244"/>
            <a:ext cx="6903720" cy="4642751"/>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destra 4">
            <a:extLst>
              <a:ext uri="{FF2B5EF4-FFF2-40B4-BE49-F238E27FC236}">
                <a16:creationId xmlns:a16="http://schemas.microsoft.com/office/drawing/2014/main" id="{23A6AE85-7FED-CE10-23F5-A4D489A29A5A}"/>
              </a:ext>
            </a:extLst>
          </p:cNvPr>
          <p:cNvSpPr/>
          <p:nvPr/>
        </p:nvSpPr>
        <p:spPr>
          <a:xfrm>
            <a:off x="2270825" y="3015548"/>
            <a:ext cx="2592288"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a:extLst>
              <a:ext uri="{FF2B5EF4-FFF2-40B4-BE49-F238E27FC236}">
                <a16:creationId xmlns:a16="http://schemas.microsoft.com/office/drawing/2014/main" id="{14EEE0EC-87D0-4C0C-1B67-E7D6BD1BE0EB}"/>
              </a:ext>
            </a:extLst>
          </p:cNvPr>
          <p:cNvSpPr/>
          <p:nvPr/>
        </p:nvSpPr>
        <p:spPr>
          <a:xfrm>
            <a:off x="2204336" y="3887813"/>
            <a:ext cx="6903720" cy="523220"/>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destra 6">
            <a:extLst>
              <a:ext uri="{FF2B5EF4-FFF2-40B4-BE49-F238E27FC236}">
                <a16:creationId xmlns:a16="http://schemas.microsoft.com/office/drawing/2014/main" id="{6BEB16CA-5143-B995-0CE2-9EAC1C534723}"/>
              </a:ext>
            </a:extLst>
          </p:cNvPr>
          <p:cNvSpPr/>
          <p:nvPr/>
        </p:nvSpPr>
        <p:spPr>
          <a:xfrm>
            <a:off x="2291229" y="5355564"/>
            <a:ext cx="3537413" cy="5040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4126D923-459D-811C-8710-F2AC0DEF633D}"/>
              </a:ext>
            </a:extLst>
          </p:cNvPr>
          <p:cNvSpPr txBox="1"/>
          <p:nvPr/>
        </p:nvSpPr>
        <p:spPr>
          <a:xfrm>
            <a:off x="847992" y="5328734"/>
            <a:ext cx="6100762" cy="523220"/>
          </a:xfrm>
          <a:prstGeom prst="rect">
            <a:avLst/>
          </a:prstGeom>
          <a:noFill/>
        </p:spPr>
        <p:txBody>
          <a:bodyPr wrap="square">
            <a:spAutoFit/>
          </a:bodyPr>
          <a:lstStyle/>
          <a:p>
            <a:r>
              <a:rPr lang="it-IT" sz="2800" dirty="0">
                <a:effectLst/>
              </a:rPr>
              <a:t>Simboli</a:t>
            </a:r>
          </a:p>
        </p:txBody>
      </p:sp>
      <p:sp>
        <p:nvSpPr>
          <p:cNvPr id="11" name="CasellaDiTesto 10">
            <a:extLst>
              <a:ext uri="{FF2B5EF4-FFF2-40B4-BE49-F238E27FC236}">
                <a16:creationId xmlns:a16="http://schemas.microsoft.com/office/drawing/2014/main" id="{46339611-E7C4-D6B7-6B09-69F6E31150E3}"/>
              </a:ext>
            </a:extLst>
          </p:cNvPr>
          <p:cNvSpPr txBox="1"/>
          <p:nvPr/>
        </p:nvSpPr>
        <p:spPr>
          <a:xfrm>
            <a:off x="847992" y="3823466"/>
            <a:ext cx="6100762" cy="523220"/>
          </a:xfrm>
          <a:prstGeom prst="rect">
            <a:avLst/>
          </a:prstGeom>
          <a:noFill/>
        </p:spPr>
        <p:txBody>
          <a:bodyPr wrap="square">
            <a:spAutoFit/>
          </a:bodyPr>
          <a:lstStyle/>
          <a:p>
            <a:r>
              <a:rPr lang="it-IT" sz="2800" dirty="0"/>
              <a:t>Icone</a:t>
            </a:r>
            <a:endParaRPr lang="it-IT" sz="2800" dirty="0">
              <a:effectLst/>
            </a:endParaRPr>
          </a:p>
        </p:txBody>
      </p:sp>
      <p:sp>
        <p:nvSpPr>
          <p:cNvPr id="15" name="CasellaDiTesto 14">
            <a:extLst>
              <a:ext uri="{FF2B5EF4-FFF2-40B4-BE49-F238E27FC236}">
                <a16:creationId xmlns:a16="http://schemas.microsoft.com/office/drawing/2014/main" id="{0B15CC45-94B4-7608-019D-722E4C61A566}"/>
              </a:ext>
            </a:extLst>
          </p:cNvPr>
          <p:cNvSpPr txBox="1"/>
          <p:nvPr/>
        </p:nvSpPr>
        <p:spPr>
          <a:xfrm>
            <a:off x="847992" y="3005966"/>
            <a:ext cx="6100762" cy="523220"/>
          </a:xfrm>
          <a:prstGeom prst="rect">
            <a:avLst/>
          </a:prstGeom>
          <a:noFill/>
        </p:spPr>
        <p:txBody>
          <a:bodyPr wrap="square">
            <a:spAutoFit/>
          </a:bodyPr>
          <a:lstStyle/>
          <a:p>
            <a:r>
              <a:rPr lang="it-IT" sz="2800" dirty="0">
                <a:effectLst/>
              </a:rPr>
              <a:t>Indici	</a:t>
            </a:r>
            <a:endParaRPr lang="it-IT" sz="2800" dirty="0"/>
          </a:p>
        </p:txBody>
      </p:sp>
    </p:spTree>
    <p:extLst>
      <p:ext uri="{BB962C8B-B14F-4D97-AF65-F5344CB8AC3E}">
        <p14:creationId xmlns:p14="http://schemas.microsoft.com/office/powerpoint/2010/main" val="178349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52D07D9-38A7-4DC3-AEC4-DE5CCCDE8AAA}"/>
              </a:ext>
            </a:extLst>
          </p:cNvPr>
          <p:cNvSpPr>
            <a:spLocks noGrp="1"/>
          </p:cNvSpPr>
          <p:nvPr>
            <p:ph type="title"/>
          </p:nvPr>
        </p:nvSpPr>
        <p:spPr>
          <a:xfrm>
            <a:off x="100013" y="1153572"/>
            <a:ext cx="4067259" cy="4461163"/>
          </a:xfrm>
        </p:spPr>
        <p:txBody>
          <a:bodyPr>
            <a:normAutofit/>
          </a:bodyPr>
          <a:lstStyle/>
          <a:p>
            <a:r>
              <a:rPr lang="it-IT" sz="3600" dirty="0">
                <a:solidFill>
                  <a:srgbClr val="FFFFFF"/>
                </a:solidFill>
              </a:rPr>
              <a:t>Il messaggio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830B8153-E13F-D2BE-BB0F-AAEB7ED83BFC}"/>
              </a:ext>
            </a:extLst>
          </p:cNvPr>
          <p:cNvSpPr>
            <a:spLocks noGrp="1"/>
          </p:cNvSpPr>
          <p:nvPr>
            <p:ph idx="1"/>
          </p:nvPr>
        </p:nvSpPr>
        <p:spPr>
          <a:xfrm>
            <a:off x="4447308" y="591344"/>
            <a:ext cx="6906491" cy="5585619"/>
          </a:xfrm>
        </p:spPr>
        <p:txBody>
          <a:bodyPr anchor="ctr">
            <a:normAutofit/>
          </a:bodyPr>
          <a:lstStyle/>
          <a:p>
            <a:pPr marL="0" indent="0">
              <a:buNone/>
            </a:pPr>
            <a:r>
              <a:rPr lang="it-IT" sz="2800" dirty="0">
                <a:effectLst/>
              </a:rPr>
              <a:t>Possiamo dire che il messaggio è il contenuto della comunicazione, strutturato secondo i segni e le regole di un codice. Il suo senso si attiva completamente quando la sua espressione – sia essa verbale, gestuale, mediale, ecc. – incontra un destinatario che fa proprio il contenuto espresso. </a:t>
            </a:r>
            <a:endParaRPr lang="it-IT" dirty="0"/>
          </a:p>
          <a:p>
            <a:pPr marL="0" indent="0">
              <a:buNone/>
            </a:pPr>
            <a:endParaRPr lang="it-IT" dirty="0"/>
          </a:p>
        </p:txBody>
      </p:sp>
    </p:spTree>
    <p:extLst>
      <p:ext uri="{BB962C8B-B14F-4D97-AF65-F5344CB8AC3E}">
        <p14:creationId xmlns:p14="http://schemas.microsoft.com/office/powerpoint/2010/main" val="395031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522E64B-812A-47A2-2A05-4DAA6E175AA0}"/>
              </a:ext>
            </a:extLst>
          </p:cNvPr>
          <p:cNvSpPr>
            <a:spLocks noGrp="1"/>
          </p:cNvSpPr>
          <p:nvPr>
            <p:ph type="title"/>
          </p:nvPr>
        </p:nvSpPr>
        <p:spPr>
          <a:xfrm>
            <a:off x="686834" y="1153572"/>
            <a:ext cx="3200400" cy="4461163"/>
          </a:xfrm>
        </p:spPr>
        <p:txBody>
          <a:bodyPr>
            <a:normAutofit/>
          </a:bodyPr>
          <a:lstStyle/>
          <a:p>
            <a:r>
              <a:rPr lang="it-IT">
                <a:solidFill>
                  <a:srgbClr val="FFFFFF"/>
                </a:solidFill>
              </a:rPr>
              <a:t>Le dimensioni del messaggio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B5B36211-CCB3-24E2-5BFF-E86BFC2D7A16}"/>
              </a:ext>
            </a:extLst>
          </p:cNvPr>
          <p:cNvSpPr>
            <a:spLocks noGrp="1"/>
          </p:cNvSpPr>
          <p:nvPr>
            <p:ph idx="1"/>
          </p:nvPr>
        </p:nvSpPr>
        <p:spPr>
          <a:xfrm>
            <a:off x="4447308" y="591344"/>
            <a:ext cx="7297017" cy="5585619"/>
          </a:xfrm>
        </p:spPr>
        <p:txBody>
          <a:bodyPr anchor="ctr">
            <a:normAutofit/>
          </a:bodyPr>
          <a:lstStyle/>
          <a:p>
            <a:pPr marL="0" marR="0" lvl="0" indent="0" defTabSz="914400" rtl="0" eaLnBrk="1" fontAlgn="auto" latinLnBrk="0" hangingPunct="1">
              <a:spcBef>
                <a:spcPts val="1000"/>
              </a:spcBef>
              <a:spcAft>
                <a:spcPts val="0"/>
              </a:spcAft>
              <a:buClrTx/>
              <a:buSzTx/>
              <a:buNone/>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Dimensione oggettiva e soggettiva del significato</a:t>
            </a:r>
          </a:p>
          <a:p>
            <a:pPr marL="0" marR="0" lvl="0" indent="0" defTabSz="914400" rtl="0" eaLnBrk="1" fontAlgn="auto" latinLnBrk="0" hangingPunct="1">
              <a:spcBef>
                <a:spcPts val="1000"/>
              </a:spcBef>
              <a:spcAft>
                <a:spcPts val="0"/>
              </a:spcAft>
              <a:buClrTx/>
              <a:buSzTx/>
              <a:buNone/>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La multidimensionalità:</a:t>
            </a:r>
          </a:p>
          <a:p>
            <a:pPr marL="1143000" marR="0" lvl="1" indent="-457200" defTabSz="914400" rtl="0" eaLnBrk="1" fontAlgn="auto" latinLnBrk="0" hangingPunct="1">
              <a:spcBef>
                <a:spcPts val="50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Intenzionale/</a:t>
            </a:r>
            <a:r>
              <a:rPr kumimoji="0" lang="it-IT" b="0" i="0" u="none" strike="noStrike" kern="1200" cap="none" spc="0" normalizeH="0" baseline="0" noProof="0" dirty="0" err="1">
                <a:ln>
                  <a:noFill/>
                </a:ln>
                <a:effectLst/>
                <a:uLnTx/>
                <a:uFillTx/>
                <a:latin typeface="Georgia" panose="02040502050405020303" pitchFamily="18" charset="0"/>
                <a:ea typeface="+mn-ea"/>
                <a:cs typeface="Arial" panose="020B0604020202020204" pitchFamily="34" charset="0"/>
              </a:rPr>
              <a:t>inintenzionale</a:t>
            </a: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 (inquinamento della comunicazione?)</a:t>
            </a:r>
          </a:p>
          <a:p>
            <a:pPr marL="1143000" marR="0" lvl="1" indent="-457200" defTabSz="914400" rtl="0" eaLnBrk="1" fontAlgn="auto" latinLnBrk="0" hangingPunct="1">
              <a:spcBef>
                <a:spcPts val="50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Denotativa/connotativa</a:t>
            </a:r>
          </a:p>
          <a:p>
            <a:pPr marL="1143000" marR="0" lvl="1" indent="-457200" defTabSz="914400" rtl="0" eaLnBrk="1" fontAlgn="auto" latinLnBrk="0" hangingPunct="1">
              <a:spcBef>
                <a:spcPts val="50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Contenuto/relazione</a:t>
            </a:r>
          </a:p>
          <a:p>
            <a:pPr marL="1143000" marR="0" lvl="1" indent="-457200" defTabSz="914400" rtl="0" eaLnBrk="1" fontAlgn="auto" latinLnBrk="0" hangingPunct="1">
              <a:spcBef>
                <a:spcPts val="50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effectLst/>
                <a:uLnTx/>
                <a:uFillTx/>
                <a:latin typeface="Georgia" panose="02040502050405020303" pitchFamily="18" charset="0"/>
                <a:ea typeface="+mn-ea"/>
                <a:cs typeface="Arial" panose="020B0604020202020204" pitchFamily="34" charset="0"/>
              </a:rPr>
              <a:t>Esplicita/implicita</a:t>
            </a:r>
          </a:p>
          <a:p>
            <a:endParaRPr lang="it-IT" dirty="0"/>
          </a:p>
        </p:txBody>
      </p:sp>
    </p:spTree>
    <p:extLst>
      <p:ext uri="{BB962C8B-B14F-4D97-AF65-F5344CB8AC3E}">
        <p14:creationId xmlns:p14="http://schemas.microsoft.com/office/powerpoint/2010/main" val="574484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2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20D01C59-787B-B256-5B4D-DE05C49209A9}"/>
              </a:ext>
            </a:extLst>
          </p:cNvPr>
          <p:cNvSpPr>
            <a:spLocks noGrp="1"/>
          </p:cNvSpPr>
          <p:nvPr>
            <p:ph type="title"/>
          </p:nvPr>
        </p:nvSpPr>
        <p:spPr>
          <a:xfrm>
            <a:off x="871220" y="860028"/>
            <a:ext cx="6006192" cy="1324907"/>
          </a:xfrm>
        </p:spPr>
        <p:txBody>
          <a:bodyPr>
            <a:normAutofit/>
          </a:bodyPr>
          <a:lstStyle/>
          <a:p>
            <a:r>
              <a:rPr lang="it-IT">
                <a:solidFill>
                  <a:srgbClr val="5C2E21"/>
                </a:solidFill>
              </a:rPr>
              <a:t>Esercitazione</a:t>
            </a:r>
            <a:br>
              <a:rPr lang="it-IT">
                <a:solidFill>
                  <a:srgbClr val="5C2E21"/>
                </a:solidFill>
              </a:rPr>
            </a:br>
            <a:r>
              <a:rPr lang="it-IT">
                <a:solidFill>
                  <a:srgbClr val="5C2E21"/>
                </a:solidFill>
              </a:rPr>
              <a:t>Da R. Barthes, 1964</a:t>
            </a:r>
          </a:p>
        </p:txBody>
      </p:sp>
      <p:sp>
        <p:nvSpPr>
          <p:cNvPr id="3" name="Segnaposto contenuto 2">
            <a:extLst>
              <a:ext uri="{FF2B5EF4-FFF2-40B4-BE49-F238E27FC236}">
                <a16:creationId xmlns:a16="http://schemas.microsoft.com/office/drawing/2014/main" id="{339126E0-461C-A350-1AB9-3C7D239C98D8}"/>
              </a:ext>
            </a:extLst>
          </p:cNvPr>
          <p:cNvSpPr>
            <a:spLocks noGrp="1"/>
          </p:cNvSpPr>
          <p:nvPr>
            <p:ph idx="1"/>
          </p:nvPr>
        </p:nvSpPr>
        <p:spPr>
          <a:xfrm>
            <a:off x="871220" y="2248823"/>
            <a:ext cx="6006192" cy="3928139"/>
          </a:xfrm>
        </p:spPr>
        <p:txBody>
          <a:bodyPr>
            <a:normAutofit/>
          </a:bodyPr>
          <a:lstStyle/>
          <a:p>
            <a:pPr marL="0" indent="0">
              <a:buNone/>
            </a:pPr>
            <a:r>
              <a:rPr lang="it-IT" sz="2400">
                <a:solidFill>
                  <a:srgbClr val="5C2E21"/>
                </a:solidFill>
                <a:latin typeface="Georgia" panose="02040502050405020303" pitchFamily="18" charset="0"/>
              </a:rPr>
              <a:t>Riconoscere:</a:t>
            </a:r>
          </a:p>
          <a:p>
            <a:pPr marL="0" indent="0">
              <a:buNone/>
            </a:pPr>
            <a:r>
              <a:rPr lang="it-IT" sz="2400">
                <a:solidFill>
                  <a:srgbClr val="5C2E21"/>
                </a:solidFill>
                <a:latin typeface="Georgia" panose="02040502050405020303" pitchFamily="18" charset="0"/>
              </a:rPr>
              <a:t>Codici</a:t>
            </a:r>
          </a:p>
          <a:p>
            <a:pPr marL="0" indent="0">
              <a:buNone/>
            </a:pPr>
            <a:r>
              <a:rPr lang="it-IT" sz="2400">
                <a:solidFill>
                  <a:srgbClr val="5C2E21"/>
                </a:solidFill>
                <a:latin typeface="Georgia" panose="02040502050405020303" pitchFamily="18" charset="0"/>
              </a:rPr>
              <a:t>Segni</a:t>
            </a:r>
          </a:p>
          <a:p>
            <a:pPr marL="0" indent="0">
              <a:buNone/>
            </a:pPr>
            <a:r>
              <a:rPr lang="it-IT" sz="2400">
                <a:solidFill>
                  <a:srgbClr val="5C2E21"/>
                </a:solidFill>
                <a:latin typeface="Georgia" panose="02040502050405020303" pitchFamily="18" charset="0"/>
              </a:rPr>
              <a:t>Messaggio</a:t>
            </a:r>
          </a:p>
          <a:p>
            <a:pPr marL="342900" indent="-342900">
              <a:buFont typeface="Arial" panose="020B0604020202020204" pitchFamily="34" charset="0"/>
              <a:buChar char="•"/>
            </a:pPr>
            <a:r>
              <a:rPr lang="it-IT" sz="2400">
                <a:solidFill>
                  <a:srgbClr val="5C2E21"/>
                </a:solidFill>
                <a:latin typeface="Georgia" panose="02040502050405020303" pitchFamily="18" charset="0"/>
              </a:rPr>
              <a:t>esplicito/implicito</a:t>
            </a:r>
          </a:p>
          <a:p>
            <a:pPr marL="342900" indent="-342900">
              <a:buFont typeface="Arial" panose="020B0604020202020204" pitchFamily="34" charset="0"/>
              <a:buChar char="•"/>
            </a:pPr>
            <a:r>
              <a:rPr lang="it-IT" sz="2400">
                <a:solidFill>
                  <a:srgbClr val="5C2E21"/>
                </a:solidFill>
                <a:latin typeface="Georgia" panose="02040502050405020303" pitchFamily="18" charset="0"/>
              </a:rPr>
              <a:t>denotazione/connotazione</a:t>
            </a:r>
          </a:p>
          <a:p>
            <a:pPr marL="0" indent="0">
              <a:buNone/>
            </a:pPr>
            <a:endParaRPr lang="it-IT" sz="2400">
              <a:solidFill>
                <a:srgbClr val="5C2E21"/>
              </a:solidFill>
            </a:endParaRP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5C2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10;&#10;Descrizione generata automaticamente">
            <a:extLst>
              <a:ext uri="{FF2B5EF4-FFF2-40B4-BE49-F238E27FC236}">
                <a16:creationId xmlns:a16="http://schemas.microsoft.com/office/drawing/2014/main" id="{F1F02230-6B82-C04E-46B8-798574EC9FF1}"/>
              </a:ext>
            </a:extLst>
          </p:cNvPr>
          <p:cNvPicPr>
            <a:picLocks noChangeAspect="1"/>
          </p:cNvPicPr>
          <p:nvPr/>
        </p:nvPicPr>
        <p:blipFill rotWithShape="1">
          <a:blip r:embed="rId2">
            <a:extLst>
              <a:ext uri="{28A0092B-C50C-407E-A947-70E740481C1C}">
                <a14:useLocalDpi xmlns:a14="http://schemas.microsoft.com/office/drawing/2010/main" val="0"/>
              </a:ext>
            </a:extLst>
          </a:blip>
          <a:srcRect t="3452" r="-2" b="-2"/>
          <a:stretch/>
        </p:blipFill>
        <p:spPr>
          <a:xfrm>
            <a:off x="7523826" y="862763"/>
            <a:ext cx="3788081" cy="5151142"/>
          </a:xfrm>
          <a:prstGeom prst="rect">
            <a:avLst/>
          </a:prstGeom>
        </p:spPr>
      </p:pic>
    </p:spTree>
    <p:extLst>
      <p:ext uri="{BB962C8B-B14F-4D97-AF65-F5344CB8AC3E}">
        <p14:creationId xmlns:p14="http://schemas.microsoft.com/office/powerpoint/2010/main" val="360787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0EBBCC0-22B7-FF22-3495-989A71C53C94}"/>
              </a:ext>
            </a:extLst>
          </p:cNvPr>
          <p:cNvSpPr>
            <a:spLocks noGrp="1"/>
          </p:cNvSpPr>
          <p:nvPr>
            <p:ph type="title"/>
          </p:nvPr>
        </p:nvSpPr>
        <p:spPr>
          <a:xfrm>
            <a:off x="630936" y="640080"/>
            <a:ext cx="4818888" cy="1481328"/>
          </a:xfrm>
        </p:spPr>
        <p:txBody>
          <a:bodyPr anchor="b">
            <a:normAutofit/>
          </a:bodyPr>
          <a:lstStyle/>
          <a:p>
            <a:r>
              <a:rPr lang="it-IT" sz="3800"/>
              <a:t>Realtà, pensiero, azione, ruolo dei media</a:t>
            </a:r>
          </a:p>
        </p:txBody>
      </p:sp>
      <p:sp>
        <p:nvSpPr>
          <p:cNvPr id="2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3D1E0C67-B078-8C52-D0F0-C759B2CFFC28}"/>
              </a:ext>
            </a:extLst>
          </p:cNvPr>
          <p:cNvSpPr>
            <a:spLocks noGrp="1"/>
          </p:cNvSpPr>
          <p:nvPr>
            <p:ph idx="1"/>
          </p:nvPr>
        </p:nvSpPr>
        <p:spPr>
          <a:xfrm>
            <a:off x="630936" y="2660904"/>
            <a:ext cx="7041452" cy="3547872"/>
          </a:xfrm>
        </p:spPr>
        <p:txBody>
          <a:bodyPr anchor="t">
            <a:normAutofit/>
          </a:bodyPr>
          <a:lstStyle/>
          <a:p>
            <a:r>
              <a:rPr lang="it-IT" sz="2200" dirty="0"/>
              <a:t>Non a caso ogni tentativo di cambiamento politico fa i conti con l’opera di </a:t>
            </a:r>
            <a:r>
              <a:rPr lang="it-IT" sz="2200"/>
              <a:t>mediazione esercitata </a:t>
            </a:r>
            <a:r>
              <a:rPr lang="it-IT" sz="2200" dirty="0"/>
              <a:t>dai media in generale, che siano la televisione per Scott-Heron o i social media durante una delle rivolte iraniane per M. </a:t>
            </a:r>
            <a:r>
              <a:rPr lang="it-IT" sz="2200" dirty="0" err="1"/>
              <a:t>Gladwell</a:t>
            </a:r>
            <a:r>
              <a:rPr lang="it-IT" sz="2200" dirty="0"/>
              <a:t>, nel 2010.</a:t>
            </a:r>
          </a:p>
          <a:p>
            <a:endParaRPr lang="it-IT" sz="2200" dirty="0"/>
          </a:p>
          <a:p>
            <a:r>
              <a:rPr lang="it-IT" sz="2200" dirty="0">
                <a:hlinkClick r:id="rId2"/>
              </a:rPr>
              <a:t>Malcolm Gladwell, Small Change. Why the Revolution will not be tweeted</a:t>
            </a:r>
            <a:endParaRPr lang="it-IT" sz="2200" dirty="0"/>
          </a:p>
          <a:p>
            <a:pPr marL="0" indent="0">
              <a:buNone/>
            </a:pPr>
            <a:endParaRPr lang="it-IT" sz="2200" dirty="0"/>
          </a:p>
        </p:txBody>
      </p:sp>
      <p:pic>
        <p:nvPicPr>
          <p:cNvPr id="5" name="Immagine 4" descr="Immagine che contiene testo, posando&#10;&#10;Descrizione generata automaticamente">
            <a:extLst>
              <a:ext uri="{FF2B5EF4-FFF2-40B4-BE49-F238E27FC236}">
                <a16:creationId xmlns:a16="http://schemas.microsoft.com/office/drawing/2014/main" id="{0266E189-6972-DA70-7C86-A2FEF0590794}"/>
              </a:ext>
            </a:extLst>
          </p:cNvPr>
          <p:cNvPicPr>
            <a:picLocks noChangeAspect="1"/>
          </p:cNvPicPr>
          <p:nvPr/>
        </p:nvPicPr>
        <p:blipFill>
          <a:blip r:embed="rId3"/>
          <a:stretch>
            <a:fillRect/>
          </a:stretch>
        </p:blipFill>
        <p:spPr>
          <a:xfrm>
            <a:off x="8293629" y="968693"/>
            <a:ext cx="3388536" cy="5577840"/>
          </a:xfrm>
          <a:prstGeom prst="rect">
            <a:avLst/>
          </a:prstGeom>
        </p:spPr>
      </p:pic>
    </p:spTree>
    <p:extLst>
      <p:ext uri="{BB962C8B-B14F-4D97-AF65-F5344CB8AC3E}">
        <p14:creationId xmlns:p14="http://schemas.microsoft.com/office/powerpoint/2010/main" val="217873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C69341-FB91-D5D2-5099-C7885677F6CF}"/>
              </a:ext>
            </a:extLst>
          </p:cNvPr>
          <p:cNvSpPr>
            <a:spLocks noGrp="1"/>
          </p:cNvSpPr>
          <p:nvPr>
            <p:ph type="title"/>
          </p:nvPr>
        </p:nvSpPr>
        <p:spPr>
          <a:xfrm>
            <a:off x="686834" y="1153572"/>
            <a:ext cx="3200400" cy="4461163"/>
          </a:xfrm>
        </p:spPr>
        <p:txBody>
          <a:bodyPr>
            <a:normAutofit/>
          </a:bodyPr>
          <a:lstStyle/>
          <a:p>
            <a:r>
              <a:rPr lang="it-IT" dirty="0">
                <a:solidFill>
                  <a:srgbClr val="FFFFFF"/>
                </a:solidFill>
              </a:rPr>
              <a:t>Vivere in un mondo mediato/1</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1AA1CF67-328A-C5F9-3BE9-EDD3BDE9AD0B}"/>
              </a:ext>
            </a:extLst>
          </p:cNvPr>
          <p:cNvSpPr>
            <a:spLocks noGrp="1"/>
          </p:cNvSpPr>
          <p:nvPr>
            <p:ph idx="1"/>
          </p:nvPr>
        </p:nvSpPr>
        <p:spPr>
          <a:xfrm>
            <a:off x="4447308" y="591344"/>
            <a:ext cx="6906491" cy="5585619"/>
          </a:xfrm>
        </p:spPr>
        <p:txBody>
          <a:bodyPr anchor="ctr">
            <a:normAutofit/>
          </a:bodyPr>
          <a:lstStyle/>
          <a:p>
            <a:pPr marL="0" indent="0">
              <a:buNone/>
            </a:pPr>
            <a:r>
              <a:rPr lang="it-IT">
                <a:effectLst/>
              </a:rPr>
              <a:t>Leslie White (1940): </a:t>
            </a:r>
          </a:p>
          <a:p>
            <a:pPr marL="0" indent="0">
              <a:buNone/>
            </a:pPr>
            <a:r>
              <a:rPr lang="it-IT">
                <a:effectLst/>
              </a:rPr>
              <a:t>«il comportamento umano è il comportamento simbolico; il comportamento simbolico è il comportamento umano. Il simbolo è l’universo dell’umanità... la chiave per accedere a questo mondo e il mezzo per esserne partecipi è il simbolo». </a:t>
            </a:r>
          </a:p>
          <a:p>
            <a:endParaRPr lang="it-IT" dirty="0"/>
          </a:p>
        </p:txBody>
      </p:sp>
    </p:spTree>
    <p:extLst>
      <p:ext uri="{BB962C8B-B14F-4D97-AF65-F5344CB8AC3E}">
        <p14:creationId xmlns:p14="http://schemas.microsoft.com/office/powerpoint/2010/main" val="395831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C69341-FB91-D5D2-5099-C7885677F6CF}"/>
              </a:ext>
            </a:extLst>
          </p:cNvPr>
          <p:cNvSpPr>
            <a:spLocks noGrp="1"/>
          </p:cNvSpPr>
          <p:nvPr>
            <p:ph type="title"/>
          </p:nvPr>
        </p:nvSpPr>
        <p:spPr>
          <a:xfrm>
            <a:off x="686834" y="1153572"/>
            <a:ext cx="3200400" cy="4461163"/>
          </a:xfrm>
        </p:spPr>
        <p:txBody>
          <a:bodyPr>
            <a:normAutofit/>
          </a:bodyPr>
          <a:lstStyle/>
          <a:p>
            <a:r>
              <a:rPr lang="it-IT" dirty="0">
                <a:solidFill>
                  <a:srgbClr val="FFFFFF"/>
                </a:solidFill>
              </a:rPr>
              <a:t>Vivere in un mondo mediato/2</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1AA1CF67-328A-C5F9-3BE9-EDD3BDE9AD0B}"/>
              </a:ext>
            </a:extLst>
          </p:cNvPr>
          <p:cNvSpPr>
            <a:spLocks noGrp="1"/>
          </p:cNvSpPr>
          <p:nvPr>
            <p:ph idx="1"/>
          </p:nvPr>
        </p:nvSpPr>
        <p:spPr>
          <a:xfrm>
            <a:off x="4318639" y="591343"/>
            <a:ext cx="7186527" cy="5585619"/>
          </a:xfrm>
        </p:spPr>
        <p:txBody>
          <a:bodyPr anchor="ctr">
            <a:normAutofit/>
          </a:bodyPr>
          <a:lstStyle/>
          <a:p>
            <a:pPr marL="0" indent="0">
              <a:buNone/>
            </a:pPr>
            <a:r>
              <a:rPr lang="it-IT" sz="2400" dirty="0">
                <a:effectLst/>
                <a:latin typeface="Verdana" panose="020B0604030504040204" pitchFamily="34" charset="0"/>
                <a:ea typeface="Verdana" panose="020B0604030504040204" pitchFamily="34" charset="0"/>
                <a:cs typeface="Verdana" panose="020B0604030504040204" pitchFamily="34" charset="0"/>
              </a:rPr>
              <a:t>Cassirer (1944):</a:t>
            </a:r>
          </a:p>
          <a:p>
            <a:pPr marL="0" indent="0" algn="just">
              <a:buNone/>
            </a:pPr>
            <a:r>
              <a:rPr lang="it-IT" sz="2400" dirty="0">
                <a:effectLst/>
                <a:latin typeface="Verdana" panose="020B0604030504040204" pitchFamily="34" charset="0"/>
                <a:ea typeface="Verdana" panose="020B0604030504040204" pitchFamily="34" charset="0"/>
                <a:cs typeface="Verdana" panose="020B0604030504040204" pitchFamily="34" charset="0"/>
              </a:rPr>
              <a:t>«L’uomo non (…) vive più in un universo soltanto fisico, ma in un universo simbolico. Il linguaggio, il mito, l’arte e la religione fanno parte di questo universo, sono i fili che costituiscono il tessuto simbolico, l’aggrovigliata trama dell’umana esperienza. Ogni progresso nel campo del pensiero e dell’esperienza rafforza e affina questa rete».</a:t>
            </a:r>
          </a:p>
          <a:p>
            <a:endParaRPr lang="it-IT" sz="2400" dirty="0"/>
          </a:p>
        </p:txBody>
      </p:sp>
    </p:spTree>
    <p:extLst>
      <p:ext uri="{BB962C8B-B14F-4D97-AF65-F5344CB8AC3E}">
        <p14:creationId xmlns:p14="http://schemas.microsoft.com/office/powerpoint/2010/main" val="219969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C69341-FB91-D5D2-5099-C7885677F6CF}"/>
              </a:ext>
            </a:extLst>
          </p:cNvPr>
          <p:cNvSpPr>
            <a:spLocks noGrp="1"/>
          </p:cNvSpPr>
          <p:nvPr>
            <p:ph type="title"/>
          </p:nvPr>
        </p:nvSpPr>
        <p:spPr>
          <a:xfrm>
            <a:off x="686834" y="1153572"/>
            <a:ext cx="3200400" cy="4461163"/>
          </a:xfrm>
        </p:spPr>
        <p:txBody>
          <a:bodyPr>
            <a:normAutofit/>
          </a:bodyPr>
          <a:lstStyle/>
          <a:p>
            <a:r>
              <a:rPr lang="it-IT" dirty="0">
                <a:solidFill>
                  <a:srgbClr val="FFFFFF"/>
                </a:solidFill>
              </a:rPr>
              <a:t>Vivere in un mondo mediato/3</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1AA1CF67-328A-C5F9-3BE9-EDD3BDE9AD0B}"/>
              </a:ext>
            </a:extLst>
          </p:cNvPr>
          <p:cNvSpPr>
            <a:spLocks noGrp="1"/>
          </p:cNvSpPr>
          <p:nvPr>
            <p:ph idx="1"/>
          </p:nvPr>
        </p:nvSpPr>
        <p:spPr>
          <a:xfrm>
            <a:off x="4318639" y="591343"/>
            <a:ext cx="7186527" cy="5585619"/>
          </a:xfrm>
        </p:spPr>
        <p:txBody>
          <a:bodyPr anchor="ctr">
            <a:normAutofit/>
          </a:bodyPr>
          <a:lstStyle/>
          <a:p>
            <a:pPr marL="0" indent="0">
              <a:buNone/>
            </a:pPr>
            <a:r>
              <a:rPr lang="it-IT" sz="2400" dirty="0" err="1">
                <a:effectLst/>
                <a:latin typeface="Verdana" panose="020B0604030504040204" pitchFamily="34" charset="0"/>
                <a:ea typeface="Verdana" panose="020B0604030504040204" pitchFamily="34" charset="0"/>
                <a:cs typeface="Verdana" panose="020B0604030504040204" pitchFamily="34" charset="0"/>
              </a:rPr>
              <a:t>F</a:t>
            </a:r>
            <a:r>
              <a:rPr lang="it-IT" sz="2400" dirty="0">
                <a:effectLst/>
                <a:latin typeface="Verdana" panose="020B0604030504040204" pitchFamily="34" charset="0"/>
                <a:ea typeface="Verdana" panose="020B0604030504040204" pitchFamily="34" charset="0"/>
                <a:cs typeface="Verdana" panose="020B0604030504040204" pitchFamily="34" charset="0"/>
              </a:rPr>
              <a:t>. Guccini (1973)</a:t>
            </a:r>
          </a:p>
          <a:p>
            <a:pPr marL="0" indent="0">
              <a:buNone/>
            </a:pPr>
            <a:r>
              <a:rPr lang="it-IT" sz="2400" dirty="0">
                <a:effectLst/>
                <a:latin typeface="Verdana" panose="020B0604030504040204" pitchFamily="34" charset="0"/>
                <a:ea typeface="Verdana" panose="020B0604030504040204" pitchFamily="34" charset="0"/>
                <a:cs typeface="Verdana" panose="020B0604030504040204" pitchFamily="34" charset="0"/>
              </a:rPr>
              <a:t>«Siamo qualcosa che non resta, frasi vuote nella testa, e un cuore di simboli pieno» (</a:t>
            </a:r>
            <a:r>
              <a:rPr lang="it-IT" sz="2400" i="1" dirty="0">
                <a:effectLst/>
                <a:latin typeface="Verdana" panose="020B0604030504040204" pitchFamily="34" charset="0"/>
                <a:ea typeface="Verdana" panose="020B0604030504040204" pitchFamily="34" charset="0"/>
                <a:cs typeface="Verdana" panose="020B0604030504040204" pitchFamily="34" charset="0"/>
              </a:rPr>
              <a:t>Incontro</a:t>
            </a:r>
            <a:r>
              <a:rPr lang="it-IT" sz="2400" dirty="0">
                <a:effectLst/>
                <a:latin typeface="Verdana" panose="020B0604030504040204" pitchFamily="34" charset="0"/>
                <a:ea typeface="Verdana" panose="020B0604030504040204" pitchFamily="34" charset="0"/>
                <a:cs typeface="Verdana" panose="020B0604030504040204" pitchFamily="34" charset="0"/>
              </a:rPr>
              <a:t>)</a:t>
            </a:r>
          </a:p>
          <a:p>
            <a:endParaRPr lang="it-IT" sz="2400" dirty="0"/>
          </a:p>
        </p:txBody>
      </p:sp>
    </p:spTree>
    <p:extLst>
      <p:ext uri="{BB962C8B-B14F-4D97-AF65-F5344CB8AC3E}">
        <p14:creationId xmlns:p14="http://schemas.microsoft.com/office/powerpoint/2010/main" val="653838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magine 3" descr="Immagine che contiene erba, persona, calcio, palla&#10;&#10;Descrizione generata automaticamente">
            <a:hlinkClick r:id="rId2"/>
            <a:extLst>
              <a:ext uri="{FF2B5EF4-FFF2-40B4-BE49-F238E27FC236}">
                <a16:creationId xmlns:a16="http://schemas.microsoft.com/office/drawing/2014/main" id="{47762CBF-B526-4CD5-C018-8D1D19057341}"/>
              </a:ext>
            </a:extLst>
          </p:cNvPr>
          <p:cNvPicPr>
            <a:picLocks noChangeAspect="1"/>
          </p:cNvPicPr>
          <p:nvPr/>
        </p:nvPicPr>
        <p:blipFill rotWithShape="1">
          <a:blip r:embed="rId3">
            <a:extLst>
              <a:ext uri="{28A0092B-C50C-407E-A947-70E740481C1C}">
                <a14:useLocalDpi xmlns:a14="http://schemas.microsoft.com/office/drawing/2010/main" val="0"/>
              </a:ext>
            </a:extLst>
          </a:blip>
          <a:srcRect t="3822" r="-1" b="-1"/>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25702DB-934D-49DC-9261-C2DC882BDBF9}"/>
              </a:ext>
            </a:extLst>
          </p:cNvPr>
          <p:cNvSpPr>
            <a:spLocks noGrp="1"/>
          </p:cNvSpPr>
          <p:nvPr>
            <p:ph type="title"/>
          </p:nvPr>
        </p:nvSpPr>
        <p:spPr>
          <a:xfrm>
            <a:off x="618062" y="4185749"/>
            <a:ext cx="9265771" cy="622836"/>
          </a:xfrm>
        </p:spPr>
        <p:txBody>
          <a:bodyPr>
            <a:normAutofit/>
          </a:bodyPr>
          <a:lstStyle/>
          <a:p>
            <a:r>
              <a:rPr lang="it-IT" sz="3600" dirty="0"/>
              <a:t>Il ruolo del simbolico/1</a:t>
            </a:r>
          </a:p>
        </p:txBody>
      </p:sp>
      <p:sp>
        <p:nvSpPr>
          <p:cNvPr id="3" name="Segnaposto contenuto 2">
            <a:extLst>
              <a:ext uri="{FF2B5EF4-FFF2-40B4-BE49-F238E27FC236}">
                <a16:creationId xmlns:a16="http://schemas.microsoft.com/office/drawing/2014/main" id="{3AA044CC-C57B-53D0-AA3B-18BAB22010B5}"/>
              </a:ext>
            </a:extLst>
          </p:cNvPr>
          <p:cNvSpPr>
            <a:spLocks noGrp="1"/>
          </p:cNvSpPr>
          <p:nvPr>
            <p:ph idx="1"/>
          </p:nvPr>
        </p:nvSpPr>
        <p:spPr>
          <a:xfrm>
            <a:off x="618063" y="4856921"/>
            <a:ext cx="9565028" cy="1249240"/>
          </a:xfrm>
        </p:spPr>
        <p:txBody>
          <a:bodyPr>
            <a:normAutofit/>
          </a:bodyPr>
          <a:lstStyle/>
          <a:p>
            <a:pPr marL="0" indent="0">
              <a:buNone/>
            </a:pPr>
            <a:r>
              <a:rPr lang="it-IT" sz="1800">
                <a:effectLst/>
                <a:latin typeface="Verdana" panose="020B0604030504040204" pitchFamily="34" charset="0"/>
                <a:ea typeface="Verdana" panose="020B0604030504040204" pitchFamily="34" charset="0"/>
                <a:cs typeface="Verdana" panose="020B0604030504040204" pitchFamily="34" charset="0"/>
              </a:rPr>
              <a:t>1. Separare dall’immediatezza delle esperienze soggettive e astrarre dai significati immediati:</a:t>
            </a:r>
          </a:p>
          <a:p>
            <a:endParaRPr lang="it-IT" sz="1800"/>
          </a:p>
        </p:txBody>
      </p:sp>
      <p:pic>
        <p:nvPicPr>
          <p:cNvPr id="5" name="Picture 2" descr="Videos from Geiranger Norway">
            <a:extLst>
              <a:ext uri="{FF2B5EF4-FFF2-40B4-BE49-F238E27FC236}">
                <a16:creationId xmlns:a16="http://schemas.microsoft.com/office/drawing/2014/main" id="{2ADF736D-3887-6A3D-22D1-2A478BEC4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0124" y="5880349"/>
            <a:ext cx="787625" cy="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4392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magine 3" descr="Immagine che contiene testo, persona, erba, esterni&#10;&#10;Descrizione generata automaticamente">
            <a:hlinkClick r:id="rId2"/>
            <a:extLst>
              <a:ext uri="{FF2B5EF4-FFF2-40B4-BE49-F238E27FC236}">
                <a16:creationId xmlns:a16="http://schemas.microsoft.com/office/drawing/2014/main" id="{A2AA51B7-E4FA-8F68-D1E4-7501985DABEE}"/>
              </a:ext>
            </a:extLst>
          </p:cNvPr>
          <p:cNvPicPr>
            <a:picLocks noChangeAspect="1"/>
          </p:cNvPicPr>
          <p:nvPr/>
        </p:nvPicPr>
        <p:blipFill rotWithShape="1">
          <a:blip r:embed="rId3">
            <a:extLst>
              <a:ext uri="{28A0092B-C50C-407E-A947-70E740481C1C}">
                <a14:useLocalDpi xmlns:a14="http://schemas.microsoft.com/office/drawing/2010/main" val="0"/>
              </a:ext>
            </a:extLst>
          </a:blip>
          <a:srcRect l="8985" r="11479" b="1"/>
          <a:stretch/>
        </p:blipFill>
        <p:spPr>
          <a:xfrm>
            <a:off x="20" y="10"/>
            <a:ext cx="12188932" cy="6857990"/>
          </a:xfrm>
          <a:prstGeom prst="rect">
            <a:avLst/>
          </a:prstGeom>
        </p:spPr>
      </p:pic>
      <p:sp>
        <p:nvSpPr>
          <p:cNvPr id="14" name="Freeform: Shape 13">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2C800734-32EA-7761-5E7E-B2B45FB18ED2}"/>
              </a:ext>
            </a:extLst>
          </p:cNvPr>
          <p:cNvSpPr>
            <a:spLocks noGrp="1"/>
          </p:cNvSpPr>
          <p:nvPr>
            <p:ph type="title"/>
          </p:nvPr>
        </p:nvSpPr>
        <p:spPr>
          <a:xfrm>
            <a:off x="618062" y="4185749"/>
            <a:ext cx="9265771" cy="622836"/>
          </a:xfrm>
        </p:spPr>
        <p:txBody>
          <a:bodyPr>
            <a:normAutofit/>
          </a:bodyPr>
          <a:lstStyle/>
          <a:p>
            <a:r>
              <a:rPr lang="it-IT" sz="3600"/>
              <a:t>Il ruolo del simbolico/2</a:t>
            </a:r>
          </a:p>
        </p:txBody>
      </p:sp>
      <p:sp>
        <p:nvSpPr>
          <p:cNvPr id="3" name="Segnaposto contenuto 2">
            <a:extLst>
              <a:ext uri="{FF2B5EF4-FFF2-40B4-BE49-F238E27FC236}">
                <a16:creationId xmlns:a16="http://schemas.microsoft.com/office/drawing/2014/main" id="{E1E1BFA3-A088-B118-9C66-3BE557631C22}"/>
              </a:ext>
            </a:extLst>
          </p:cNvPr>
          <p:cNvSpPr>
            <a:spLocks noGrp="1"/>
          </p:cNvSpPr>
          <p:nvPr>
            <p:ph idx="1"/>
          </p:nvPr>
        </p:nvSpPr>
        <p:spPr>
          <a:xfrm>
            <a:off x="618063" y="4856921"/>
            <a:ext cx="9565028" cy="1249240"/>
          </a:xfrm>
        </p:spPr>
        <p:txBody>
          <a:bodyPr>
            <a:normAutofit/>
          </a:bodyPr>
          <a:lstStyle/>
          <a:p>
            <a:pPr marL="0" indent="0">
              <a:buNone/>
            </a:pPr>
            <a:r>
              <a:rPr lang="it-IT" sz="1800">
                <a:latin typeface="Verdana" panose="020B0604030504040204" pitchFamily="34" charset="0"/>
                <a:ea typeface="Verdana" panose="020B0604030504040204" pitchFamily="34" charset="0"/>
                <a:cs typeface="Verdana" panose="020B0604030504040204" pitchFamily="34" charset="0"/>
              </a:rPr>
              <a:t>2</a:t>
            </a:r>
            <a:r>
              <a:rPr lang="it-IT" sz="1800">
                <a:effectLst/>
                <a:latin typeface="Verdana" panose="020B0604030504040204" pitchFamily="34" charset="0"/>
                <a:ea typeface="Verdana" panose="020B0604030504040204" pitchFamily="34" charset="0"/>
                <a:cs typeface="Verdana" panose="020B0604030504040204" pitchFamily="34" charset="0"/>
              </a:rPr>
              <a:t>. Vivere indirettamente anche se lontani nel tempo e nello spazio</a:t>
            </a:r>
          </a:p>
          <a:p>
            <a:endParaRPr lang="it-IT" sz="1800"/>
          </a:p>
        </p:txBody>
      </p:sp>
      <p:pic>
        <p:nvPicPr>
          <p:cNvPr id="5" name="Picture 2" descr="Videos from Geiranger Norway">
            <a:extLst>
              <a:ext uri="{FF2B5EF4-FFF2-40B4-BE49-F238E27FC236}">
                <a16:creationId xmlns:a16="http://schemas.microsoft.com/office/drawing/2014/main" id="{C2566689-19EB-52B0-4559-7A6F98C84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0124" y="5654537"/>
            <a:ext cx="787625" cy="45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967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F9E25BAE-F02A-3DDC-2E25-C7C86D191C8A}"/>
              </a:ext>
            </a:extLst>
          </p:cNvPr>
          <p:cNvSpPr>
            <a:spLocks noGrp="1"/>
          </p:cNvSpPr>
          <p:nvPr>
            <p:ph type="title"/>
          </p:nvPr>
        </p:nvSpPr>
        <p:spPr>
          <a:xfrm>
            <a:off x="841246" y="673770"/>
            <a:ext cx="3644489" cy="2414488"/>
          </a:xfrm>
        </p:spPr>
        <p:txBody>
          <a:bodyPr anchor="t">
            <a:normAutofit/>
          </a:bodyPr>
          <a:lstStyle/>
          <a:p>
            <a:r>
              <a:rPr lang="it-IT" sz="5400">
                <a:solidFill>
                  <a:srgbClr val="FFFFFF"/>
                </a:solidFill>
              </a:rPr>
              <a:t>Codici</a:t>
            </a:r>
          </a:p>
        </p:txBody>
      </p:sp>
      <p:sp>
        <p:nvSpPr>
          <p:cNvPr id="3" name="Segnaposto contenuto 2">
            <a:extLst>
              <a:ext uri="{FF2B5EF4-FFF2-40B4-BE49-F238E27FC236}">
                <a16:creationId xmlns:a16="http://schemas.microsoft.com/office/drawing/2014/main" id="{717C2DA8-418A-EE9F-5F5E-68B4ED609EA0}"/>
              </a:ext>
            </a:extLst>
          </p:cNvPr>
          <p:cNvSpPr>
            <a:spLocks noGrp="1"/>
          </p:cNvSpPr>
          <p:nvPr>
            <p:ph idx="1"/>
          </p:nvPr>
        </p:nvSpPr>
        <p:spPr>
          <a:xfrm>
            <a:off x="6095999" y="882315"/>
            <a:ext cx="5254754" cy="5294647"/>
          </a:xfrm>
        </p:spPr>
        <p:txBody>
          <a:bodyPr>
            <a:normAutofit/>
          </a:bodyPr>
          <a:lstStyle/>
          <a:p>
            <a:pPr marL="0" indent="0">
              <a:buNone/>
            </a:pPr>
            <a:r>
              <a:rPr lang="it-IT" sz="3200" dirty="0">
                <a:effectLst/>
                <a:latin typeface="Times" pitchFamily="2" charset="0"/>
              </a:rPr>
              <a:t>I codici nella comunicazione sono strutture profonde, possedute sia dagli emittenti che dai destinatari, che danno forma alle intenzioni comunicative (processo di codifica) e ne consentono l’interpretazione (o processo di decodifica). </a:t>
            </a:r>
            <a:endParaRPr lang="it-IT" sz="3200" dirty="0"/>
          </a:p>
        </p:txBody>
      </p:sp>
    </p:spTree>
    <p:extLst>
      <p:ext uri="{BB962C8B-B14F-4D97-AF65-F5344CB8AC3E}">
        <p14:creationId xmlns:p14="http://schemas.microsoft.com/office/powerpoint/2010/main" val="140883186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1119</Words>
  <Application>Microsoft Macintosh PowerPoint</Application>
  <PresentationFormat>Widescreen</PresentationFormat>
  <Paragraphs>78</Paragraphs>
  <Slides>25</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25</vt:i4>
      </vt:variant>
    </vt:vector>
  </HeadingPairs>
  <TitlesOfParts>
    <vt:vector size="32" baseType="lpstr">
      <vt:lpstr>Arial</vt:lpstr>
      <vt:lpstr>Calibri</vt:lpstr>
      <vt:lpstr>Calibri Light</vt:lpstr>
      <vt:lpstr>Georgia</vt:lpstr>
      <vt:lpstr>Times</vt:lpstr>
      <vt:lpstr>Verdana</vt:lpstr>
      <vt:lpstr>Tema di Office</vt:lpstr>
      <vt:lpstr>    Capitolo 2 Tra simboli e realtà   </vt:lpstr>
      <vt:lpstr>Realtà, mediazione, mediatizzazione</vt:lpstr>
      <vt:lpstr>Realtà, pensiero, azione, ruolo dei media</vt:lpstr>
      <vt:lpstr>Vivere in un mondo mediato/1</vt:lpstr>
      <vt:lpstr>Vivere in un mondo mediato/2</vt:lpstr>
      <vt:lpstr>Vivere in un mondo mediato/3</vt:lpstr>
      <vt:lpstr>Il ruolo del simbolico/1</vt:lpstr>
      <vt:lpstr>Il ruolo del simbolico/2</vt:lpstr>
      <vt:lpstr>Codici</vt:lpstr>
      <vt:lpstr>Il ruolo dei segni e le loro differenze</vt:lpstr>
      <vt:lpstr>Culturalità dei codici</vt:lpstr>
      <vt:lpstr>Codici ed esperienza</vt:lpstr>
      <vt:lpstr>Un esempio Marcel Proust, Dalla parte di Swann</vt:lpstr>
      <vt:lpstr>Il valore normativo del codice (ampliamento da Morris 1946)</vt:lpstr>
      <vt:lpstr>Codici estesi e obbligo di dire</vt:lpstr>
      <vt:lpstr>La questione del segno</vt:lpstr>
      <vt:lpstr>La natura del segno («qualcosa che sta per qualcos’altro»)</vt:lpstr>
      <vt:lpstr>I complessi rapporti tra segno e codice</vt:lpstr>
      <vt:lpstr>Il segno per qualcuno</vt:lpstr>
      <vt:lpstr>- «Altoparlanti» domestici come assistenti digitali - Smartwatch - Chatbot - Avatar </vt:lpstr>
      <vt:lpstr>Il ruolo dell’interpretazione</vt:lpstr>
      <vt:lpstr>Tipi di segni</vt:lpstr>
      <vt:lpstr>Il messaggio</vt:lpstr>
      <vt:lpstr>Le dimensioni del messaggio</vt:lpstr>
      <vt:lpstr>Esercitazione Da R. Barthes, 1964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Capitolo 2 Tra simboli e realtà   </dc:title>
  <dc:creator>Giovanni Boccia Artieri</dc:creator>
  <cp:lastModifiedBy>Giovanni Boccia Artieri</cp:lastModifiedBy>
  <cp:revision>13</cp:revision>
  <dcterms:created xsi:type="dcterms:W3CDTF">2022-11-03T11:47:04Z</dcterms:created>
  <dcterms:modified xsi:type="dcterms:W3CDTF">2022-11-07T09:35:48Z</dcterms:modified>
</cp:coreProperties>
</file>